
<file path=[Content_Types].xml><?xml version="1.0" encoding="utf-8"?>
<Types xmlns="http://schemas.openxmlformats.org/package/2006/content-types">
  <Default Extension="docx" ContentType="application/vnd.openxmlformats-officedocument.wordprocessingml.document"/>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2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16">
          <p15:clr>
            <a:srgbClr val="A4A3A4"/>
          </p15:clr>
        </p15:guide>
        <p15:guide id="2" pos="12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ig01cOXy2E4iuGQ+Gi6ojgJVLaZ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83FAB4-7501-436B-974A-44364C4B0026}" name="Baskerville, Kristin (CDC/GHC/DGHP)" initials="KB" userId="S::zsw0@cdc.gov::e5846ad4-249e-4a35-baa4-77ba58151c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BBFA55-CBC9-4BA5-9151-24E4B131537B}" v="1" dt="2025-11-21T18:53:18.532"/>
  </p1510:revLst>
</p1510:revInfo>
</file>

<file path=ppt/tableStyles.xml><?xml version="1.0" encoding="utf-8"?>
<a:tblStyleLst xmlns:a="http://schemas.openxmlformats.org/drawingml/2006/main" def="{F5F2594A-D847-4A62-8B6B-59AB8E0597FA}">
  <a:tblStyle styleId="{F5F2594A-D847-4A62-8B6B-59AB8E0597F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953" autoAdjust="0"/>
  </p:normalViewPr>
  <p:slideViewPr>
    <p:cSldViewPr snapToGrid="0">
      <p:cViewPr varScale="1">
        <p:scale>
          <a:sx n="70" d="100"/>
          <a:sy n="70" d="100"/>
        </p:scale>
        <p:origin x="2034" y="54"/>
      </p:cViewPr>
      <p:guideLst>
        <p:guide orient="horz" pos="816"/>
        <p:guide pos="12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42"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5" Type="http://customschemas.google.com/relationships/presentationmetadata" Target="metadata"/><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kerville, Kristin (CDC/GHC/DGHP)" userId="e5846ad4-249e-4a35-baa4-77ba58151c68" providerId="ADAL" clId="{613EFEC5-BEAB-4681-8F18-22D7E4BC25F2}"/>
    <pc:docChg chg="undo custSel modSld modNotesMaster">
      <pc:chgData name="Baskerville, Kristin (CDC/GHC/DGHP)" userId="e5846ad4-249e-4a35-baa4-77ba58151c68" providerId="ADAL" clId="{613EFEC5-BEAB-4681-8F18-22D7E4BC25F2}" dt="2025-11-21T18:54:14.308" v="12" actId="13926"/>
      <pc:docMkLst>
        <pc:docMk/>
      </pc:docMkLst>
      <pc:sldChg chg="modSp mod modNotes">
        <pc:chgData name="Baskerville, Kristin (CDC/GHC/DGHP)" userId="e5846ad4-249e-4a35-baa4-77ba58151c68" providerId="ADAL" clId="{613EFEC5-BEAB-4681-8F18-22D7E4BC25F2}" dt="2025-11-21T18:53:18.532" v="11"/>
        <pc:sldMkLst>
          <pc:docMk/>
          <pc:sldMk cId="0" sldId="256"/>
        </pc:sldMkLst>
        <pc:spChg chg="mod">
          <ac:chgData name="Baskerville, Kristin (CDC/GHC/DGHP)" userId="e5846ad4-249e-4a35-baa4-77ba58151c68" providerId="ADAL" clId="{613EFEC5-BEAB-4681-8F18-22D7E4BC25F2}" dt="2025-11-20T03:34:39.949" v="8" actId="255"/>
          <ac:spMkLst>
            <pc:docMk/>
            <pc:sldMk cId="0" sldId="256"/>
            <ac:spMk id="286" creationId="{00000000-0000-0000-0000-000000000000}"/>
          </ac:spMkLst>
        </pc:spChg>
      </pc:sldChg>
      <pc:sldChg chg="modSp mod modNotes">
        <pc:chgData name="Baskerville, Kristin (CDC/GHC/DGHP)" userId="e5846ad4-249e-4a35-baa4-77ba58151c68" providerId="ADAL" clId="{613EFEC5-BEAB-4681-8F18-22D7E4BC25F2}" dt="2025-11-21T18:53:18.532" v="11"/>
        <pc:sldMkLst>
          <pc:docMk/>
          <pc:sldMk cId="0" sldId="257"/>
        </pc:sldMkLst>
        <pc:spChg chg="mod">
          <ac:chgData name="Baskerville, Kristin (CDC/GHC/DGHP)" userId="e5846ad4-249e-4a35-baa4-77ba58151c68" providerId="ADAL" clId="{613EFEC5-BEAB-4681-8F18-22D7E4BC25F2}" dt="2025-11-20T03:34:58.280" v="9" actId="20577"/>
          <ac:spMkLst>
            <pc:docMk/>
            <pc:sldMk cId="0" sldId="257"/>
            <ac:spMk id="293" creationId="{00000000-0000-0000-0000-000000000000}"/>
          </ac:spMkLst>
        </pc:spChg>
      </pc:sldChg>
      <pc:sldChg chg="modNotes">
        <pc:chgData name="Baskerville, Kristin (CDC/GHC/DGHP)" userId="e5846ad4-249e-4a35-baa4-77ba58151c68" providerId="ADAL" clId="{613EFEC5-BEAB-4681-8F18-22D7E4BC25F2}" dt="2025-11-21T18:53:18.532" v="11"/>
        <pc:sldMkLst>
          <pc:docMk/>
          <pc:sldMk cId="0" sldId="258"/>
        </pc:sldMkLst>
      </pc:sldChg>
      <pc:sldChg chg="modNotes">
        <pc:chgData name="Baskerville, Kristin (CDC/GHC/DGHP)" userId="e5846ad4-249e-4a35-baa4-77ba58151c68" providerId="ADAL" clId="{613EFEC5-BEAB-4681-8F18-22D7E4BC25F2}" dt="2025-11-21T18:53:18.532" v="11"/>
        <pc:sldMkLst>
          <pc:docMk/>
          <pc:sldMk cId="0" sldId="259"/>
        </pc:sldMkLst>
      </pc:sldChg>
      <pc:sldChg chg="modSp mod modNotes">
        <pc:chgData name="Baskerville, Kristin (CDC/GHC/DGHP)" userId="e5846ad4-249e-4a35-baa4-77ba58151c68" providerId="ADAL" clId="{613EFEC5-BEAB-4681-8F18-22D7E4BC25F2}" dt="2025-11-21T18:53:18.532" v="11"/>
        <pc:sldMkLst>
          <pc:docMk/>
          <pc:sldMk cId="0" sldId="260"/>
        </pc:sldMkLst>
        <pc:spChg chg="mod">
          <ac:chgData name="Baskerville, Kristin (CDC/GHC/DGHP)" userId="e5846ad4-249e-4a35-baa4-77ba58151c68" providerId="ADAL" clId="{613EFEC5-BEAB-4681-8F18-22D7E4BC25F2}" dt="2025-11-20T03:35:17.306" v="10" actId="790"/>
          <ac:spMkLst>
            <pc:docMk/>
            <pc:sldMk cId="0" sldId="260"/>
            <ac:spMk id="311" creationId="{00000000-0000-0000-0000-000000000000}"/>
          </ac:spMkLst>
        </pc:spChg>
      </pc:sldChg>
      <pc:sldChg chg="modNotes">
        <pc:chgData name="Baskerville, Kristin (CDC/GHC/DGHP)" userId="e5846ad4-249e-4a35-baa4-77ba58151c68" providerId="ADAL" clId="{613EFEC5-BEAB-4681-8F18-22D7E4BC25F2}" dt="2025-11-21T18:53:18.532" v="11"/>
        <pc:sldMkLst>
          <pc:docMk/>
          <pc:sldMk cId="0" sldId="261"/>
        </pc:sldMkLst>
      </pc:sldChg>
      <pc:sldChg chg="modNotes">
        <pc:chgData name="Baskerville, Kristin (CDC/GHC/DGHP)" userId="e5846ad4-249e-4a35-baa4-77ba58151c68" providerId="ADAL" clId="{613EFEC5-BEAB-4681-8F18-22D7E4BC25F2}" dt="2025-11-21T18:53:18.532" v="11"/>
        <pc:sldMkLst>
          <pc:docMk/>
          <pc:sldMk cId="0" sldId="262"/>
        </pc:sldMkLst>
      </pc:sldChg>
      <pc:sldChg chg="modNotes">
        <pc:chgData name="Baskerville, Kristin (CDC/GHC/DGHP)" userId="e5846ad4-249e-4a35-baa4-77ba58151c68" providerId="ADAL" clId="{613EFEC5-BEAB-4681-8F18-22D7E4BC25F2}" dt="2025-11-21T18:53:18.532" v="11"/>
        <pc:sldMkLst>
          <pc:docMk/>
          <pc:sldMk cId="0" sldId="263"/>
        </pc:sldMkLst>
      </pc:sldChg>
      <pc:sldChg chg="modNotes">
        <pc:chgData name="Baskerville, Kristin (CDC/GHC/DGHP)" userId="e5846ad4-249e-4a35-baa4-77ba58151c68" providerId="ADAL" clId="{613EFEC5-BEAB-4681-8F18-22D7E4BC25F2}" dt="2025-11-21T18:53:18.532" v="11"/>
        <pc:sldMkLst>
          <pc:docMk/>
          <pc:sldMk cId="0" sldId="264"/>
        </pc:sldMkLst>
      </pc:sldChg>
      <pc:sldChg chg="modNotes">
        <pc:chgData name="Baskerville, Kristin (CDC/GHC/DGHP)" userId="e5846ad4-249e-4a35-baa4-77ba58151c68" providerId="ADAL" clId="{613EFEC5-BEAB-4681-8F18-22D7E4BC25F2}" dt="2025-11-21T18:53:18.532" v="11"/>
        <pc:sldMkLst>
          <pc:docMk/>
          <pc:sldMk cId="0" sldId="265"/>
        </pc:sldMkLst>
      </pc:sldChg>
      <pc:sldChg chg="modNotes">
        <pc:chgData name="Baskerville, Kristin (CDC/GHC/DGHP)" userId="e5846ad4-249e-4a35-baa4-77ba58151c68" providerId="ADAL" clId="{613EFEC5-BEAB-4681-8F18-22D7E4BC25F2}" dt="2025-11-21T18:53:18.532" v="11"/>
        <pc:sldMkLst>
          <pc:docMk/>
          <pc:sldMk cId="0" sldId="266"/>
        </pc:sldMkLst>
      </pc:sldChg>
      <pc:sldChg chg="modNotes">
        <pc:chgData name="Baskerville, Kristin (CDC/GHC/DGHP)" userId="e5846ad4-249e-4a35-baa4-77ba58151c68" providerId="ADAL" clId="{613EFEC5-BEAB-4681-8F18-22D7E4BC25F2}" dt="2025-11-21T18:53:18.532" v="11"/>
        <pc:sldMkLst>
          <pc:docMk/>
          <pc:sldMk cId="0" sldId="267"/>
        </pc:sldMkLst>
      </pc:sldChg>
      <pc:sldChg chg="modNotes">
        <pc:chgData name="Baskerville, Kristin (CDC/GHC/DGHP)" userId="e5846ad4-249e-4a35-baa4-77ba58151c68" providerId="ADAL" clId="{613EFEC5-BEAB-4681-8F18-22D7E4BC25F2}" dt="2025-11-21T18:53:18.532" v="11"/>
        <pc:sldMkLst>
          <pc:docMk/>
          <pc:sldMk cId="0" sldId="268"/>
        </pc:sldMkLst>
      </pc:sldChg>
      <pc:sldChg chg="modNotes modNotesTx">
        <pc:chgData name="Baskerville, Kristin (CDC/GHC/DGHP)" userId="e5846ad4-249e-4a35-baa4-77ba58151c68" providerId="ADAL" clId="{613EFEC5-BEAB-4681-8F18-22D7E4BC25F2}" dt="2025-11-21T18:54:14.308" v="12" actId="13926"/>
        <pc:sldMkLst>
          <pc:docMk/>
          <pc:sldMk cId="0" sldId="269"/>
        </pc:sldMkLst>
      </pc:sldChg>
      <pc:sldChg chg="modNotes">
        <pc:chgData name="Baskerville, Kristin (CDC/GHC/DGHP)" userId="e5846ad4-249e-4a35-baa4-77ba58151c68" providerId="ADAL" clId="{613EFEC5-BEAB-4681-8F18-22D7E4BC25F2}" dt="2025-11-21T18:53:18.532" v="11"/>
        <pc:sldMkLst>
          <pc:docMk/>
          <pc:sldMk cId="0" sldId="270"/>
        </pc:sldMkLst>
      </pc:sldChg>
      <pc:sldChg chg="modNotes">
        <pc:chgData name="Baskerville, Kristin (CDC/GHC/DGHP)" userId="e5846ad4-249e-4a35-baa4-77ba58151c68" providerId="ADAL" clId="{613EFEC5-BEAB-4681-8F18-22D7E4BC25F2}" dt="2025-11-21T18:53:18.532" v="11"/>
        <pc:sldMkLst>
          <pc:docMk/>
          <pc:sldMk cId="0" sldId="271"/>
        </pc:sldMkLst>
      </pc:sldChg>
      <pc:sldChg chg="modNotes">
        <pc:chgData name="Baskerville, Kristin (CDC/GHC/DGHP)" userId="e5846ad4-249e-4a35-baa4-77ba58151c68" providerId="ADAL" clId="{613EFEC5-BEAB-4681-8F18-22D7E4BC25F2}" dt="2025-11-21T18:53:18.532" v="11"/>
        <pc:sldMkLst>
          <pc:docMk/>
          <pc:sldMk cId="0" sldId="272"/>
        </pc:sldMkLst>
      </pc:sldChg>
      <pc:sldChg chg="modNotes">
        <pc:chgData name="Baskerville, Kristin (CDC/GHC/DGHP)" userId="e5846ad4-249e-4a35-baa4-77ba58151c68" providerId="ADAL" clId="{613EFEC5-BEAB-4681-8F18-22D7E4BC25F2}" dt="2025-11-21T18:53:18.532" v="11"/>
        <pc:sldMkLst>
          <pc:docMk/>
          <pc:sldMk cId="0" sldId="273"/>
        </pc:sldMkLst>
      </pc:sldChg>
      <pc:sldChg chg="modNotes">
        <pc:chgData name="Baskerville, Kristin (CDC/GHC/DGHP)" userId="e5846ad4-249e-4a35-baa4-77ba58151c68" providerId="ADAL" clId="{613EFEC5-BEAB-4681-8F18-22D7E4BC25F2}" dt="2025-11-21T18:53:18.532" v="11"/>
        <pc:sldMkLst>
          <pc:docMk/>
          <pc:sldMk cId="0" sldId="274"/>
        </pc:sldMkLst>
      </pc:sldChg>
      <pc:sldChg chg="modNotes">
        <pc:chgData name="Baskerville, Kristin (CDC/GHC/DGHP)" userId="e5846ad4-249e-4a35-baa4-77ba58151c68" providerId="ADAL" clId="{613EFEC5-BEAB-4681-8F18-22D7E4BC25F2}" dt="2025-11-21T18:53:18.532" v="11"/>
        <pc:sldMkLst>
          <pc:docMk/>
          <pc:sldMk cId="0" sldId="275"/>
        </pc:sldMkLst>
      </pc:sldChg>
      <pc:sldChg chg="modNotes">
        <pc:chgData name="Baskerville, Kristin (CDC/GHC/DGHP)" userId="e5846ad4-249e-4a35-baa4-77ba58151c68" providerId="ADAL" clId="{613EFEC5-BEAB-4681-8F18-22D7E4BC25F2}" dt="2025-11-21T18:53:18.532" v="11"/>
        <pc:sldMkLst>
          <pc:docMk/>
          <pc:sldMk cId="0" sldId="276"/>
        </pc:sldMkLst>
      </pc:sldChg>
      <pc:sldChg chg="modNotes">
        <pc:chgData name="Baskerville, Kristin (CDC/GHC/DGHP)" userId="e5846ad4-249e-4a35-baa4-77ba58151c68" providerId="ADAL" clId="{613EFEC5-BEAB-4681-8F18-22D7E4BC25F2}" dt="2025-11-21T18:53:18.532" v="11"/>
        <pc:sldMkLst>
          <pc:docMk/>
          <pc:sldMk cId="0" sldId="277"/>
        </pc:sldMkLst>
      </pc:sldChg>
      <pc:sldChg chg="modNotes">
        <pc:chgData name="Baskerville, Kristin (CDC/GHC/DGHP)" userId="e5846ad4-249e-4a35-baa4-77ba58151c68" providerId="ADAL" clId="{613EFEC5-BEAB-4681-8F18-22D7E4BC25F2}" dt="2025-11-21T18:53:18.532" v="11"/>
        <pc:sldMkLst>
          <pc:docMk/>
          <pc:sldMk cId="0" sldId="27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dirty="0">
              <a:solidFill>
                <a:schemeClr val="tx1"/>
              </a:solidFill>
              <a:latin typeface="+mn-lt"/>
            </a:rPr>
            <a:t>Détecter, diagnostique</a:t>
          </a:r>
        </a:p>
      </dgm:t>
    </dgm:pt>
    <dgm:pt modelId="{FB260FCA-968B-4532-B7C0-C7E4458DAA50}" type="parTrans" cxnId="{03E7EA8F-C6C9-4D96-85BC-5402EDBD62F6}">
      <dgm:prSet/>
      <dgm:spPr/>
      <dgm:t>
        <a:bodyPr/>
        <a:lstStyle/>
        <a:p>
          <a:endParaRPr lang="fr-FR" noProof="0" dirty="0"/>
        </a:p>
      </dgm:t>
    </dgm:pt>
    <dgm:pt modelId="{9EFDDFF1-2279-486B-9F12-EA5F590C8C00}" type="sibTrans" cxnId="{03E7EA8F-C6C9-4D96-85BC-5402EDBD62F6}">
      <dgm:prSet/>
      <dgm:spPr>
        <a:solidFill>
          <a:srgbClr val="00943B"/>
        </a:solidFill>
        <a:ln>
          <a:noFill/>
        </a:ln>
      </dgm:spPr>
      <dgm:t>
        <a:bodyPr/>
        <a:lstStyle/>
        <a:p>
          <a:endParaRPr lang="fr-FR" noProof="0" dirty="0"/>
        </a:p>
      </dgm:t>
    </dgm:pt>
    <dgm:pt modelId="{C93BFA43-C0F0-4D8C-8530-4A21A2D3204E}">
      <dgm:prSet phldrT="[Text]" custT="1"/>
      <dgm:spPr>
        <a:solidFill>
          <a:schemeClr val="bg1"/>
        </a:solidFill>
        <a:ln w="28575">
          <a:solidFill>
            <a:schemeClr val="tx1"/>
          </a:solidFill>
        </a:ln>
      </dgm:spPr>
      <dgm:t>
        <a:bodyPr/>
        <a:lstStyle/>
        <a:p>
          <a:r>
            <a:rPr lang="fr-FR" sz="2800" b="1" noProof="0" dirty="0">
              <a:solidFill>
                <a:schemeClr val="tx1"/>
              </a:solidFill>
              <a:latin typeface="+mn-lt"/>
            </a:rPr>
            <a:t>Collecter</a:t>
          </a:r>
        </a:p>
      </dgm:t>
    </dgm:pt>
    <dgm:pt modelId="{9765D9CD-EF3A-452D-9EA9-5487042B2018}" type="parTrans" cxnId="{7AE24D85-6EBC-4169-9E2B-3D31F5DD533C}">
      <dgm:prSet/>
      <dgm:spPr/>
      <dgm:t>
        <a:bodyPr/>
        <a:lstStyle/>
        <a:p>
          <a:endParaRPr lang="fr-FR" noProof="0" dirty="0"/>
        </a:p>
      </dgm:t>
    </dgm:pt>
    <dgm:pt modelId="{14C6ACC0-9A20-4A31-9323-11A5312A8790}" type="sibTrans" cxnId="{7AE24D85-6EBC-4169-9E2B-3D31F5DD533C}">
      <dgm:prSet/>
      <dgm:spPr/>
      <dgm:t>
        <a:bodyPr/>
        <a:lstStyle/>
        <a:p>
          <a:endParaRPr lang="fr-FR" noProof="0" dirty="0"/>
        </a:p>
      </dgm:t>
    </dgm:pt>
    <dgm:pt modelId="{FA237A2E-C526-4388-8C57-CACFFBE14482}">
      <dgm:prSet phldrT="[Text]" custT="1"/>
      <dgm:spPr>
        <a:solidFill>
          <a:schemeClr val="bg1"/>
        </a:solidFill>
        <a:ln w="28575">
          <a:solidFill>
            <a:schemeClr val="tx1"/>
          </a:solidFill>
        </a:ln>
      </dgm:spPr>
      <dgm:t>
        <a:bodyPr/>
        <a:lstStyle/>
        <a:p>
          <a:r>
            <a:rPr lang="fr-FR" sz="2800" b="1" noProof="0" dirty="0">
              <a:solidFill>
                <a:schemeClr val="tx1"/>
              </a:solidFill>
              <a:latin typeface="+mn-lt"/>
            </a:rPr>
            <a:t>Compiler, analyser</a:t>
          </a:r>
        </a:p>
      </dgm:t>
    </dgm:pt>
    <dgm:pt modelId="{BE914DF7-8329-4ABF-A71E-F5D40D6578C3}" type="parTrans" cxnId="{BC2F50EA-991E-4C55-A67A-F74585DC2A48}">
      <dgm:prSet/>
      <dgm:spPr/>
      <dgm:t>
        <a:bodyPr/>
        <a:lstStyle/>
        <a:p>
          <a:endParaRPr lang="fr-FR" noProof="0" dirty="0"/>
        </a:p>
      </dgm:t>
    </dgm:pt>
    <dgm:pt modelId="{CF168877-46ED-4EF8-A595-769BD9638DF0}" type="sibTrans" cxnId="{BC2F50EA-991E-4C55-A67A-F74585DC2A48}">
      <dgm:prSet/>
      <dgm:spPr/>
      <dgm:t>
        <a:bodyPr/>
        <a:lstStyle/>
        <a:p>
          <a:endParaRPr lang="fr-FR" noProof="0" dirty="0"/>
        </a:p>
      </dgm:t>
    </dgm:pt>
    <dgm:pt modelId="{E92DDBA3-7A28-46DA-913C-765734FDD153}">
      <dgm:prSet phldrT="[Text]" custT="1"/>
      <dgm:spPr>
        <a:solidFill>
          <a:schemeClr val="bg1"/>
        </a:solidFill>
        <a:ln w="28575">
          <a:solidFill>
            <a:schemeClr val="tx1"/>
          </a:solidFill>
        </a:ln>
      </dgm:spPr>
      <dgm:t>
        <a:bodyPr/>
        <a:lstStyle/>
        <a:p>
          <a:r>
            <a:rPr lang="fr-FR" sz="2800" b="1" noProof="0" dirty="0">
              <a:solidFill>
                <a:schemeClr val="tx1"/>
              </a:solidFill>
              <a:latin typeface="+mn-lt"/>
            </a:rPr>
            <a:t>Interpréter</a:t>
          </a:r>
        </a:p>
      </dgm:t>
    </dgm:pt>
    <dgm:pt modelId="{2B45E9E5-D7FF-4F92-8BFA-4D32B0F2927B}" type="parTrans" cxnId="{C950ED09-DF7C-4709-9E02-15921BEDBFF3}">
      <dgm:prSet/>
      <dgm:spPr/>
      <dgm:t>
        <a:bodyPr/>
        <a:lstStyle/>
        <a:p>
          <a:endParaRPr lang="fr-FR" noProof="0" dirty="0"/>
        </a:p>
      </dgm:t>
    </dgm:pt>
    <dgm:pt modelId="{6068EEB7-7E6E-427F-9467-3C9735AE205D}" type="sibTrans" cxnId="{C950ED09-DF7C-4709-9E02-15921BEDBFF3}">
      <dgm:prSet/>
      <dgm:spPr/>
      <dgm:t>
        <a:bodyPr/>
        <a:lstStyle/>
        <a:p>
          <a:endParaRPr lang="fr-FR" noProof="0" dirty="0"/>
        </a:p>
      </dgm:t>
    </dgm:pt>
    <dgm:pt modelId="{C7EE9216-F411-4BAB-897B-D2E3D4AA3C70}">
      <dgm:prSet phldrT="[Text]" custT="1"/>
      <dgm:spPr>
        <a:solidFill>
          <a:schemeClr val="bg1"/>
        </a:solidFill>
        <a:ln w="28575">
          <a:solidFill>
            <a:schemeClr val="tx1"/>
          </a:solidFill>
        </a:ln>
      </dgm:spPr>
      <dgm:t>
        <a:bodyPr/>
        <a:lstStyle/>
        <a:p>
          <a:r>
            <a:rPr lang="fr-FR" sz="2800" b="1" noProof="0" dirty="0">
              <a:solidFill>
                <a:schemeClr val="tx1"/>
              </a:solidFill>
              <a:latin typeface="+mn-lt"/>
            </a:rPr>
            <a:t>Agir</a:t>
          </a:r>
        </a:p>
      </dgm:t>
    </dgm:pt>
    <dgm:pt modelId="{FA231D2B-1989-4D30-A8FE-ABEC0F278957}" type="parTrans" cxnId="{963EB135-48FB-451D-BE53-FAEEEF4F717B}">
      <dgm:prSet/>
      <dgm:spPr/>
      <dgm:t>
        <a:bodyPr/>
        <a:lstStyle/>
        <a:p>
          <a:endParaRPr lang="fr-FR" noProof="0" dirty="0"/>
        </a:p>
      </dgm:t>
    </dgm:pt>
    <dgm:pt modelId="{BE80A37D-3C75-4FC8-9768-AAD4ADC8664A}" type="sibTrans" cxnId="{963EB135-48FB-451D-BE53-FAEEEF4F717B}">
      <dgm:prSet/>
      <dgm:spPr/>
      <dgm:t>
        <a:bodyPr/>
        <a:lstStyle/>
        <a:p>
          <a:endParaRPr lang="fr-FR" noProof="0" dirty="0"/>
        </a:p>
      </dgm:t>
    </dgm:pt>
    <dgm:pt modelId="{26DB14CD-EFE5-45C5-BA9B-0741D9AB0491}">
      <dgm:prSet phldrT="[Text]" custT="1"/>
      <dgm:spPr>
        <a:solidFill>
          <a:schemeClr val="bg1"/>
        </a:solidFill>
        <a:ln w="28575">
          <a:solidFill>
            <a:schemeClr val="tx1"/>
          </a:solidFill>
        </a:ln>
      </dgm:spPr>
      <dgm:t>
        <a:bodyPr/>
        <a:lstStyle/>
        <a:p>
          <a:r>
            <a:rPr lang="fr-FR" sz="2800" b="1" noProof="0" dirty="0">
              <a:solidFill>
                <a:schemeClr val="tx1"/>
              </a:solidFill>
              <a:latin typeface="+mn-lt"/>
            </a:rPr>
            <a:t>Communiquer</a:t>
          </a:r>
        </a:p>
      </dgm:t>
    </dgm:pt>
    <dgm:pt modelId="{12DAC2CD-BDDF-46C6-B789-4ADD0ABFB623}" type="parTrans" cxnId="{CAE0F8CE-9B0D-443D-A2DE-F50A01F0FBEC}">
      <dgm:prSet/>
      <dgm:spPr/>
      <dgm:t>
        <a:bodyPr/>
        <a:lstStyle/>
        <a:p>
          <a:endParaRPr lang="fr-FR" noProof="0" dirty="0"/>
        </a:p>
      </dgm:t>
    </dgm:pt>
    <dgm:pt modelId="{D2B9AB04-9D0E-4FE8-BD3C-D4052D46AA6F}" type="sibTrans" cxnId="{CAE0F8CE-9B0D-443D-A2DE-F50A01F0FBEC}">
      <dgm:prSet/>
      <dgm:spPr/>
      <dgm:t>
        <a:bodyPr/>
        <a:lstStyle/>
        <a:p>
          <a:endParaRPr lang="fr-FR" noProof="0" dirty="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07898"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6410" y="1619"/>
          <a:ext cx="2590402"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Détecter, diagnostique</a:t>
          </a:r>
        </a:p>
      </dsp:txBody>
      <dsp:txXfrm>
        <a:off x="3792446" y="47655"/>
        <a:ext cx="2498330" cy="850976"/>
      </dsp:txXfrm>
    </dsp:sp>
    <dsp:sp modelId="{1695DC22-9A36-4B48-AEFF-7E4FDFC1713F}">
      <dsp:nvSpPr>
        <dsp:cNvPr id="0" name=""/>
        <dsp:cNvSpPr/>
      </dsp:nvSpPr>
      <dsp:spPr>
        <a:xfrm>
          <a:off x="6968160" y="928908"/>
          <a:ext cx="188609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Collecter</a:t>
          </a:r>
        </a:p>
      </dsp:txBody>
      <dsp:txXfrm>
        <a:off x="7014196" y="974944"/>
        <a:ext cx="1794024" cy="850976"/>
      </dsp:txXfrm>
    </dsp:sp>
    <dsp:sp modelId="{07166AA7-B419-46BE-8707-58768C01B0F0}">
      <dsp:nvSpPr>
        <dsp:cNvPr id="0" name=""/>
        <dsp:cNvSpPr/>
      </dsp:nvSpPr>
      <dsp:spPr>
        <a:xfrm>
          <a:off x="6841342" y="2986004"/>
          <a:ext cx="201823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Compiler, analyser</a:t>
          </a:r>
        </a:p>
      </dsp:txBody>
      <dsp:txXfrm>
        <a:off x="6887378" y="3032040"/>
        <a:ext cx="1926164" cy="850976"/>
      </dsp:txXfrm>
    </dsp:sp>
    <dsp:sp modelId="{03ED3239-7976-43C1-9470-0A426C83A8ED}">
      <dsp:nvSpPr>
        <dsp:cNvPr id="0" name=""/>
        <dsp:cNvSpPr/>
      </dsp:nvSpPr>
      <dsp:spPr>
        <a:xfrm>
          <a:off x="4042386" y="3986440"/>
          <a:ext cx="2131515"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Interpréter</a:t>
          </a:r>
        </a:p>
      </dsp:txBody>
      <dsp:txXfrm>
        <a:off x="4088422" y="4032476"/>
        <a:ext cx="2039443" cy="850976"/>
      </dsp:txXfrm>
    </dsp:sp>
    <dsp:sp modelId="{CB7BE2BC-AC16-42C7-9D95-B7BD321D88D7}">
      <dsp:nvSpPr>
        <dsp:cNvPr id="0" name=""/>
        <dsp:cNvSpPr/>
      </dsp:nvSpPr>
      <dsp:spPr>
        <a:xfrm>
          <a:off x="700521" y="3028598"/>
          <a:ext cx="2725107"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Communiquer</a:t>
          </a:r>
        </a:p>
      </dsp:txBody>
      <dsp:txXfrm>
        <a:off x="746557" y="3074634"/>
        <a:ext cx="2633035" cy="850976"/>
      </dsp:txXfrm>
    </dsp:sp>
    <dsp:sp modelId="{74BED3F0-1F3F-4B93-9710-4F13C5417E70}">
      <dsp:nvSpPr>
        <dsp:cNvPr id="0" name=""/>
        <dsp:cNvSpPr/>
      </dsp:nvSpPr>
      <dsp:spPr>
        <a:xfrm>
          <a:off x="638161" y="928910"/>
          <a:ext cx="2219558"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Agir</a:t>
          </a:r>
        </a:p>
      </dsp:txBody>
      <dsp:txXfrm>
        <a:off x="68419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583" cy="480388"/>
          </a:xfrm>
          <a:prstGeom prst="rect">
            <a:avLst/>
          </a:prstGeom>
          <a:noFill/>
          <a:ln>
            <a:noFill/>
          </a:ln>
        </p:spPr>
        <p:txBody>
          <a:bodyPr spcFirstLastPara="1" wrap="square" lIns="96624" tIns="48312" rIns="96624" bIns="48312"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2962" y="0"/>
            <a:ext cx="3170583" cy="480388"/>
          </a:xfrm>
          <a:prstGeom prst="rect">
            <a:avLst/>
          </a:prstGeom>
          <a:noFill/>
          <a:ln>
            <a:noFill/>
          </a:ln>
        </p:spPr>
        <p:txBody>
          <a:bodyPr spcFirstLastPara="1" wrap="square" lIns="96624" tIns="48312" rIns="96624" bIns="48312"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173"/>
            <a:ext cx="3170583" cy="480388"/>
          </a:xfrm>
          <a:prstGeom prst="rect">
            <a:avLst/>
          </a:prstGeom>
          <a:noFill/>
          <a:ln>
            <a:noFill/>
          </a:ln>
        </p:spPr>
        <p:txBody>
          <a:bodyPr spcFirstLastPara="1" wrap="square" lIns="96624" tIns="48312" rIns="96624" bIns="48312"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smtClean="0">
                <a:solidFill>
                  <a:schemeClr val="dk1"/>
                </a:solidFill>
              </a:rPr>
              <a:pPr algn="r"/>
              <a:t>‹#›</a:t>
            </a:fld>
            <a:endParaRPr lang="fr-FR" sz="1200">
              <a:solidFill>
                <a:schemeClr val="dk1"/>
              </a:solidFil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3" name="Google Shape;283;p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latin typeface="Arial"/>
                <a:ea typeface="Arial"/>
                <a:cs typeface="Arial"/>
                <a:sym typeface="Arial"/>
              </a:rPr>
              <a:t>Notes de l'instructeur : </a:t>
            </a:r>
          </a:p>
          <a:p>
            <a:pPr marL="0" indent="0">
              <a:spcBef>
                <a:spcPts val="0"/>
              </a:spcBef>
            </a:pPr>
            <a:endParaRPr lang="fr-FR" b="1" dirty="0">
              <a:latin typeface="Arial"/>
              <a:cs typeface="Arial"/>
              <a:sym typeface="Arial"/>
            </a:endParaRPr>
          </a:p>
          <a:p>
            <a:pPr marL="177845" indent="-177845" defTabSz="948507">
              <a:spcBef>
                <a:spcPts val="0"/>
              </a:spcBef>
              <a:buFont typeface="Wingdings" panose="05000000000000000000" pitchFamily="2" charset="2"/>
              <a:buChar char="v"/>
              <a:defRPr/>
            </a:pPr>
            <a:r>
              <a:rPr lang="fr-FR" i="1" dirty="0">
                <a:latin typeface="+mn-lt"/>
                <a:ea typeface="Aptos" panose="020B0004020202020204" pitchFamily="34" charset="0"/>
              </a:rPr>
              <a:t>N'hésitez pas à modifier cette présentation pour l'adapter à votre contexte local.  Si des modifications sont apportées, veuillez l'indiquer : </a:t>
            </a:r>
            <a:r>
              <a:rPr lang="fr-FR" b="1" i="1" dirty="0">
                <a:latin typeface="+mn-lt"/>
                <a:ea typeface="Aptos" panose="020B0004020202020204" pitchFamily="34" charset="0"/>
              </a:rPr>
              <a:t>« Cette présentation a été partiellement modifiée par rapport à la version originale du CDC » </a:t>
            </a:r>
            <a:r>
              <a:rPr lang="fr-FR" i="1" dirty="0">
                <a:latin typeface="+mn-lt"/>
                <a:ea typeface="Aptos" panose="020B0004020202020204" pitchFamily="34" charset="0"/>
              </a:rPr>
              <a:t>sur cette diapositive.</a:t>
            </a:r>
            <a:endParaRPr lang="fr-FR" i="1" dirty="0">
              <a:latin typeface="+mn-lt"/>
            </a:endParaRPr>
          </a:p>
          <a:p>
            <a:pPr marL="0" indent="0">
              <a:spcBef>
                <a:spcPts val="0"/>
              </a:spcBef>
            </a:pPr>
            <a:endParaRPr dirty="0"/>
          </a:p>
          <a:p>
            <a:pPr marL="0" indent="0">
              <a:spcBef>
                <a:spcPts val="373"/>
              </a:spcBef>
            </a:pPr>
            <a:endParaRPr dirty="0">
              <a:latin typeface="Arial"/>
              <a:ea typeface="Arial"/>
              <a:cs typeface="Arial"/>
              <a:sym typeface="Arial"/>
            </a:endParaRPr>
          </a:p>
          <a:p>
            <a:pPr marL="177845" indent="-177845">
              <a:spcBef>
                <a:spcPts val="373"/>
              </a:spcBef>
              <a:buClr>
                <a:schemeClr val="dk1"/>
              </a:buClr>
              <a:buSzPts val="1200"/>
              <a:buFont typeface="Noto Sans Symbols"/>
              <a:buChar char="▪"/>
            </a:pPr>
            <a:r>
              <a:rPr lang="fr-FR" b="1" u="sng" dirty="0">
                <a:latin typeface="Arial"/>
                <a:ea typeface="Arial"/>
                <a:cs typeface="Arial"/>
                <a:sym typeface="Arial"/>
              </a:rPr>
              <a:t>Dites</a:t>
            </a:r>
            <a:r>
              <a:rPr lang="fr-FR" b="0" u="none" dirty="0">
                <a:latin typeface="Arial"/>
                <a:ea typeface="Arial"/>
                <a:cs typeface="Arial"/>
                <a:sym typeface="Arial"/>
              </a:rPr>
              <a:t> : </a:t>
            </a:r>
            <a:r>
              <a:rPr lang="fr-FR" dirty="0">
                <a:latin typeface="Arial"/>
                <a:ea typeface="Arial"/>
                <a:cs typeface="Arial"/>
                <a:sym typeface="Arial"/>
              </a:rPr>
              <a:t>Nous allons maintenant parler de la communication des informations de surveillance.</a:t>
            </a:r>
            <a:endParaRPr dirty="0"/>
          </a:p>
        </p:txBody>
      </p:sp>
      <p:sp>
        <p:nvSpPr>
          <p:cNvPr id="284" name="Google Shape;284;p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a:solidFill>
                  <a:schemeClr val="dk1"/>
                </a:solidFill>
              </a:rPr>
              <a:pPr algn="r"/>
              <a:t>1</a:t>
            </a:fld>
            <a:endParaRPr sz="1200">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1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8" name="Google Shape;358;p1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i="1" dirty="0"/>
              <a:t>Si vous possédez une copie papier du bulletin épidémiologique du ministère de la Santé (ou de l'INSP) ou d'un rapport d'un autre ministère, montrez-la maintenant.</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Les responsables de la surveillance au niveau du district doivent élaborer un plan pour déterminer ce qu'il faut publier et à quelle fréquence.  Les rapports hebdomadaires peuvent consister principalement de tableaux et de graphiques, notamment sur les maladies à potentiel épidémique. Ces rapports sont analysés et revus principalement par le personnel interne. Si un événement inhabituel est détecté, il peut être important de communiquer davantage.</a:t>
            </a:r>
            <a:endParaRPr dirty="0"/>
          </a:p>
          <a:p>
            <a:pPr marL="652099" lvl="1"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Les rapports mensuels ou trimestriels servent souvent de base à un bulletin distribué aux prestataires de soins de santé du district. Ils peuvent également être distribués aux bureaux de district d'autres secteurs. Les résumés annuels pour chaque maladie à déclaration obligatoire ou groupe de maladies apparentées sont utiles pour la planification des programmes et comme références de base. Le feedback vers les prestataires de soins de santé humaine et animale et les laboratoires (que </a:t>
            </a:r>
            <a:r>
              <a:rPr lang="fr-FR" i="1" dirty="0"/>
              <a:t>l'on peut considérer comme les utilisateurs finaux</a:t>
            </a:r>
            <a:r>
              <a:rPr lang="fr-FR" dirty="0"/>
              <a:t>) dans le district est important.</a:t>
            </a:r>
            <a:endParaRPr dirty="0"/>
          </a:p>
          <a:p>
            <a:pPr marL="829944" lvl="1" indent="-355690">
              <a:lnSpc>
                <a:spcPct val="115000"/>
              </a:lnSpc>
              <a:spcBef>
                <a:spcPts val="1245"/>
              </a:spcBef>
              <a:buClr>
                <a:schemeClr val="dk1"/>
              </a:buClr>
              <a:buSzPts val="1200"/>
              <a:buFont typeface="Courier New"/>
              <a:buChar char="o"/>
            </a:pPr>
            <a:r>
              <a:rPr lang="fr-FR" dirty="0"/>
              <a:t>Les structures sanitaires peuvent utiliser le feedback sur la qualité de la surveillance des maladies pour améliorer leur planification et prendre des mesures !</a:t>
            </a:r>
            <a:endParaRPr dirty="0"/>
          </a:p>
          <a:p>
            <a:pPr marL="829944" lvl="1" indent="-355690">
              <a:lnSpc>
                <a:spcPct val="115000"/>
              </a:lnSpc>
              <a:spcBef>
                <a:spcPts val="0"/>
              </a:spcBef>
              <a:buClr>
                <a:schemeClr val="dk1"/>
              </a:buClr>
              <a:buSzPts val="1200"/>
              <a:buFont typeface="Courier New"/>
              <a:buChar char="o"/>
            </a:pPr>
            <a:r>
              <a:rPr lang="fr-FR" dirty="0"/>
              <a:t>Le feedback doit également faire passer le message important que les rapports des structures sanitaires sont utilisés et appréciés.</a:t>
            </a:r>
            <a:endParaRPr dirty="0"/>
          </a:p>
          <a:p>
            <a:pPr marL="829944" lvl="1" indent="-276648">
              <a:lnSpc>
                <a:spcPct val="115000"/>
              </a:lnSpc>
              <a:spcBef>
                <a:spcPts val="1245"/>
              </a:spcBef>
              <a:buClr>
                <a:schemeClr val="dk1"/>
              </a:buClr>
              <a:buSzPts val="1200"/>
            </a:pPr>
            <a:endParaRPr i="1" dirty="0"/>
          </a:p>
          <a:p>
            <a:pPr marL="177845" indent="-177845">
              <a:lnSpc>
                <a:spcPct val="115000"/>
              </a:lnSpc>
              <a:spcBef>
                <a:spcPts val="1245"/>
              </a:spcBef>
              <a:buClr>
                <a:schemeClr val="dk1"/>
              </a:buClr>
              <a:buSzPts val="1200"/>
              <a:buFont typeface="Noto Sans Symbols"/>
              <a:buChar char="❖"/>
            </a:pPr>
            <a:r>
              <a:rPr lang="fr-FR" b="1" i="1" dirty="0"/>
              <a:t>Expliquez aux participants que la rédaction du rapport hebdomadaire sera une activité de terrain obligatoire.</a:t>
            </a:r>
            <a:endParaRPr b="1" dirty="0"/>
          </a:p>
          <a:p>
            <a:pPr marL="0" indent="0">
              <a:spcBef>
                <a:spcPts val="1618"/>
              </a:spcBef>
            </a:pPr>
            <a:endParaRPr dirty="0"/>
          </a:p>
        </p:txBody>
      </p:sp>
      <p:sp>
        <p:nvSpPr>
          <p:cNvPr id="359" name="Google Shape;359;p1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6" name="Google Shape;366;p1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La communication est également un élément clé de la préparation aux situations d'urgence. En veillant à ce que les coordonnées des personnes à contacter soient régulièrement mises à jour, on peut faciliter les discussions bidirectionnelles sur des questions de santé publique d'une importance cruciale.</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Les cliniciens des structures sanitaires ou les laborantins devraient être encouragés à simplement décrocher le téléphone ou à envoyer un courriel pour discuter d'un événement sanitaire inhabituel ou de ce qui pourrait représenter la phase initiale d'une épidémie de maladie dans le district. Ce même concept s'applique aux agents de surveillance des différents secteurs. Il est essentiel d'établir un réseau de contacts que l'on peut joindre en cas d'apparition d'une flambée épidémique zoonotique. Dans le cas des maladies infectieuses émergentes, cela est particulièrement important, car les scientifiques ne savent peut-être pas encore si la maladie est zoonotique, si elle est transmise par un vecteur ou si elle est simplement transmise de personne à personne. </a:t>
            </a:r>
            <a:endParaRPr dirty="0"/>
          </a:p>
          <a:p>
            <a:pPr marL="0" indent="0">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L'ouverture et le maintien de canaux de communication sur une base régulière augmentent la probabilité que ces canaux fonctionnent plus facilement dans une situation d'urgence. Une flambée épidémique ou une catastrophe naturelle nécessite un travail d'équipe, et un travail d'équipe réussi exige des communications efficaces.  </a:t>
            </a:r>
            <a:r>
              <a:rPr lang="fr-FR" i="1" dirty="0"/>
              <a:t>Par exemple, pour les maladies prioritaires, il peut y avoir un seuil d'alerte spécifique à chaque maladie (par exemple, la méningite à méningocoques). Une fois le seuil dépassé, les communications peuvent guider les étapes de préparation et les actions nécessaires. Les détails de ces actions seront abordés dans la leçon suivante.</a:t>
            </a:r>
            <a:endParaRPr dirty="0"/>
          </a:p>
          <a:p>
            <a:pPr marL="0" indent="0">
              <a:spcBef>
                <a:spcPts val="1618"/>
              </a:spcBef>
            </a:pPr>
            <a:endParaRPr dirty="0"/>
          </a:p>
        </p:txBody>
      </p:sp>
      <p:sp>
        <p:nvSpPr>
          <p:cNvPr id="367" name="Google Shape;367;p1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5" name="Google Shape;375;p1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Une Seule Santé doit être pris en compte tout au long du cycle de surveillance de la santé publique. Cependant, l’approche Une Seule Santé est particulièrement importante lors de la communication des informations de surveillance. Lorsque vous vous posez la question « Qui a besoin de ces informations ? », rappelez-vous que la communication doit être bidirectionnelle. Si les partenaires Une Seule Santé fournissent des données à un système de surveillance, ils doivent également recevoir des résumés des résultats de ce système.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La question « Que faut-il communiquer ? » peut varier d'un partenaire à l'autre, mais il faut tenir compte des implications des données de surveillance et de l'impact qu'elles pourraient avoir sur la santé humaine, animale et environnementale. L'inclusion de résumés sur la manière dont ces données peuvent informer à la fois la santé publique et la santé des animaux et des écosystèmes peut aider à établir des relations avec des partenaires multidisciplinaires et à maintenir leur soutien continu dans le partage des données pour les systèmes de surveillance combinés d’Une Seule Santé.</a:t>
            </a:r>
            <a:endParaRPr dirty="0"/>
          </a:p>
          <a:p>
            <a:pPr marL="0" indent="0">
              <a:lnSpc>
                <a:spcPct val="115000"/>
              </a:lnSpc>
              <a:spcBef>
                <a:spcPts val="1245"/>
              </a:spcBef>
            </a:pPr>
            <a:endParaRPr sz="1900" dirty="0">
              <a:latin typeface="Times New Roman"/>
              <a:ea typeface="Times New Roman"/>
              <a:cs typeface="Times New Roman"/>
              <a:sym typeface="Times New Roman"/>
            </a:endParaRPr>
          </a:p>
          <a:p>
            <a:pPr marL="0" indent="0">
              <a:spcBef>
                <a:spcPts val="1618"/>
              </a:spcBef>
            </a:pPr>
            <a:endParaRPr dirty="0"/>
          </a:p>
        </p:txBody>
      </p:sp>
      <p:sp>
        <p:nvSpPr>
          <p:cNvPr id="376" name="Google Shape;376;p1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93" name="Google Shape;393;p1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 </a:t>
            </a:r>
            <a:r>
              <a:rPr lang="fr-FR" dirty="0"/>
              <a:t>: La surveillance d'un champignon pathogène zoonotique émergent au Brésil, </a:t>
            </a:r>
            <a:r>
              <a:rPr lang="fr-FR" i="1" dirty="0" err="1"/>
              <a:t>Sporothrix</a:t>
            </a:r>
            <a:r>
              <a:rPr lang="fr-FR" i="1" dirty="0"/>
              <a:t> </a:t>
            </a:r>
            <a:r>
              <a:rPr lang="fr-FR" i="1" dirty="0" err="1"/>
              <a:t>brasiliensis</a:t>
            </a:r>
            <a:r>
              <a:rPr lang="fr-FR" dirty="0"/>
              <a:t>, responsable de la sporotrichose transmise par les chats, est un exemple de communication importante dans le cadre d’Une Seule Santé</a:t>
            </a:r>
            <a:r>
              <a:rPr lang="fr-FR" dirty="0">
                <a:latin typeface="Arial"/>
                <a:ea typeface="Arial"/>
                <a:cs typeface="Arial"/>
                <a:sym typeface="Arial"/>
              </a:rPr>
              <a:t>. </a:t>
            </a:r>
            <a:endParaRPr dirty="0"/>
          </a:p>
          <a:p>
            <a:pPr marL="0" indent="0">
              <a:lnSpc>
                <a:spcPct val="114999"/>
              </a:lnSpc>
              <a:spcBef>
                <a:spcPts val="1245"/>
              </a:spcBef>
            </a:pPr>
            <a:endParaRPr dirty="0">
              <a:latin typeface="Arial"/>
              <a:ea typeface="Arial"/>
              <a:cs typeface="Arial"/>
              <a:sym typeface="Arial"/>
            </a:endParaRPr>
          </a:p>
          <a:p>
            <a:pPr marL="177845" indent="-177845">
              <a:lnSpc>
                <a:spcPct val="114999"/>
              </a:lnSpc>
              <a:spcBef>
                <a:spcPts val="1245"/>
              </a:spcBef>
              <a:buClr>
                <a:schemeClr val="dk1"/>
              </a:buClr>
              <a:buSzPts val="1200"/>
              <a:buFont typeface="Noto Sans Symbols"/>
              <a:buChar char="▪"/>
            </a:pPr>
            <a:r>
              <a:rPr lang="fr-FR" b="1" u="sng" dirty="0"/>
              <a:t>Dites </a:t>
            </a:r>
            <a:r>
              <a:rPr lang="fr-FR" dirty="0"/>
              <a:t>: </a:t>
            </a:r>
            <a:r>
              <a:rPr lang="fr-FR" dirty="0">
                <a:latin typeface="Arial"/>
                <a:ea typeface="Arial"/>
                <a:cs typeface="Arial"/>
                <a:sym typeface="Arial"/>
              </a:rPr>
              <a:t>Le champignon pénètre dans la peau par une coupure ou une éraflure, généralement après un contact avec des matières végétales contaminées. Le champignon peut se propager chez les chats, les humains et les chiens par morsure ou griffure, par contact avec des lésions, par exposition à des gouttelettes et par inhalation.</a:t>
            </a:r>
            <a:endParaRPr dirty="0">
              <a:latin typeface="Arial"/>
              <a:ea typeface="Arial"/>
              <a:cs typeface="Arial"/>
              <a:sym typeface="Arial"/>
            </a:endParaRPr>
          </a:p>
          <a:p>
            <a:pPr marL="0" indent="0">
              <a:lnSpc>
                <a:spcPct val="114999"/>
              </a:lnSpc>
              <a:spcBef>
                <a:spcPts val="1245"/>
              </a:spcBef>
            </a:pPr>
            <a:endParaRPr dirty="0">
              <a:latin typeface="Arial"/>
              <a:ea typeface="Arial"/>
              <a:cs typeface="Arial"/>
              <a:sym typeface="Arial"/>
            </a:endParaRPr>
          </a:p>
          <a:p>
            <a:pPr marL="177845" indent="-177845">
              <a:lnSpc>
                <a:spcPct val="114999"/>
              </a:lnSpc>
              <a:spcBef>
                <a:spcPts val="1245"/>
              </a:spcBef>
              <a:buClr>
                <a:schemeClr val="dk1"/>
              </a:buClr>
              <a:buSzPts val="1200"/>
              <a:buFont typeface="Noto Sans Symbols"/>
              <a:buChar char="▪"/>
            </a:pPr>
            <a:r>
              <a:rPr lang="fr-FR" b="1" u="sng" dirty="0"/>
              <a:t>Dites </a:t>
            </a:r>
            <a:r>
              <a:rPr lang="fr-FR" dirty="0"/>
              <a:t>: </a:t>
            </a:r>
            <a:r>
              <a:rPr lang="fr-FR" dirty="0">
                <a:latin typeface="Arial"/>
                <a:ea typeface="Arial"/>
                <a:cs typeface="Arial"/>
                <a:sym typeface="Arial"/>
              </a:rPr>
              <a:t>Un </a:t>
            </a:r>
            <a:r>
              <a:rPr lang="fr-FR" dirty="0"/>
              <a:t>système de </a:t>
            </a:r>
            <a:r>
              <a:rPr lang="fr-FR" dirty="0">
                <a:latin typeface="Arial"/>
                <a:ea typeface="Arial"/>
                <a:cs typeface="Arial"/>
                <a:sym typeface="Arial"/>
              </a:rPr>
              <a:t>surveillance devrait permettre </a:t>
            </a:r>
            <a:r>
              <a:rPr lang="fr-FR" dirty="0"/>
              <a:t>d</a:t>
            </a:r>
            <a:r>
              <a:rPr lang="fr-FR" dirty="0">
                <a:latin typeface="Arial"/>
                <a:ea typeface="Arial"/>
                <a:cs typeface="Arial"/>
                <a:sym typeface="Arial"/>
              </a:rPr>
              <a:t>'</a:t>
            </a:r>
            <a:r>
              <a:rPr lang="fr-FR" dirty="0"/>
              <a:t>identifier les chats présentant des lésions cutanées évocatrices de </a:t>
            </a:r>
            <a:r>
              <a:rPr lang="fr-FR" dirty="0">
                <a:latin typeface="Arial"/>
                <a:ea typeface="Arial"/>
                <a:cs typeface="Arial"/>
                <a:sym typeface="Arial"/>
              </a:rPr>
              <a:t>sporotrichose, ainsi que les cas potentiels chez les chiens et les humains. Lorsqu'elles </a:t>
            </a:r>
            <a:r>
              <a:rPr lang="fr-FR" dirty="0"/>
              <a:t>sont identifiées, ces informations sont utilisées pour informer les mesures de contrôle qui contribuent à réduire la contamination de l'environnement par cet agent pathogène, ainsi que pour sensibiliser les professionnels de la médecine et de la santé publique à cette maladie.</a:t>
            </a:r>
            <a:endParaRPr dirty="0">
              <a:latin typeface="Arial"/>
              <a:ea typeface="Arial"/>
              <a:cs typeface="Arial"/>
              <a:sym typeface="Arial"/>
            </a:endParaRPr>
          </a:p>
          <a:p>
            <a:pPr marL="0" indent="0">
              <a:spcBef>
                <a:spcPts val="1618"/>
              </a:spcBef>
            </a:pPr>
            <a:endParaRPr dirty="0"/>
          </a:p>
        </p:txBody>
      </p:sp>
      <p:sp>
        <p:nvSpPr>
          <p:cNvPr id="394" name="Google Shape;394;p1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9" name="Google Shape;429;p1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Voici des exemples de communication autour d'un pathogène émergent ciblant des publics spécifiques, avec des visuels simplifiés et un langage clair pour le grand public et des messages ciblés pour les vétérinaires et les médecins sur la manière d'identifier, de traiter et de contrôler la maladie chez les chats et les humains respectivement.</a:t>
            </a:r>
            <a:endParaRPr dirty="0"/>
          </a:p>
          <a:p>
            <a:pPr marL="0" indent="0">
              <a:lnSpc>
                <a:spcPct val="115000"/>
              </a:lnSpc>
              <a:spcBef>
                <a:spcPts val="1245"/>
              </a:spcBef>
            </a:pPr>
            <a:r>
              <a:rPr lang="fr-FR" dirty="0"/>
              <a:t> </a:t>
            </a:r>
            <a:endParaRPr dirty="0"/>
          </a:p>
          <a:p>
            <a:pPr marL="177845" indent="-177845">
              <a:lnSpc>
                <a:spcPct val="115000"/>
              </a:lnSpc>
              <a:spcBef>
                <a:spcPts val="1245"/>
              </a:spcBef>
              <a:buClr>
                <a:schemeClr val="dk1"/>
              </a:buClr>
              <a:buSzPts val="1200"/>
              <a:buFont typeface="Noto Sans Symbols"/>
              <a:buChar char="▪"/>
            </a:pPr>
            <a:r>
              <a:rPr lang="fr-FR" b="1" u="sng" dirty="0"/>
              <a:t>Demandez</a:t>
            </a:r>
            <a:r>
              <a:rPr lang="fr-FR" dirty="0"/>
              <a:t> : En quoi la communication avec le public doit-elle être différente de la communication avec le personnel de santé publique ?</a:t>
            </a:r>
            <a:r>
              <a:rPr lang="fr-FR" dirty="0">
                <a:latin typeface="Arial"/>
                <a:ea typeface="Arial"/>
                <a:cs typeface="Arial"/>
                <a:sym typeface="Arial"/>
              </a:rPr>
              <a:t> Pourquoi est-ce important ?</a:t>
            </a:r>
            <a:endParaRPr dirty="0"/>
          </a:p>
          <a:p>
            <a:pPr marL="177845"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Remerciez</a:t>
            </a:r>
            <a:r>
              <a:rPr lang="fr-FR" dirty="0"/>
              <a:t> les participants pour leurs réponses. </a:t>
            </a:r>
            <a:r>
              <a:rPr lang="fr-FR" b="1" i="1" dirty="0"/>
              <a:t>Réponses possibles :</a:t>
            </a:r>
            <a:r>
              <a:rPr lang="fr-FR" i="1" dirty="0"/>
              <a:t> Langage plus simple et non technique, évite de susciter des inquiétudes et des craintes inutiles, mesures claires de prévention et de contrôle, etc.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Le lien de référence sur la diapositive peut être utilisé pour accéder à ces communications en (anglais, espagnol).</a:t>
            </a:r>
            <a:endParaRPr dirty="0"/>
          </a:p>
          <a:p>
            <a:pPr marL="0" indent="0">
              <a:lnSpc>
                <a:spcPct val="115000"/>
              </a:lnSpc>
              <a:spcBef>
                <a:spcPts val="1245"/>
              </a:spcBef>
            </a:pPr>
            <a:endParaRPr sz="1900" dirty="0">
              <a:latin typeface="Times New Roman"/>
              <a:ea typeface="Times New Roman"/>
              <a:cs typeface="Times New Roman"/>
              <a:sym typeface="Times New Roman"/>
            </a:endParaRPr>
          </a:p>
          <a:p>
            <a:pPr marL="0" indent="0">
              <a:lnSpc>
                <a:spcPct val="115000"/>
              </a:lnSpc>
              <a:spcBef>
                <a:spcPts val="1245"/>
              </a:spcBef>
            </a:pPr>
            <a:endParaRPr sz="1900" dirty="0">
              <a:latin typeface="Times New Roman"/>
              <a:ea typeface="Times New Roman"/>
              <a:cs typeface="Times New Roman"/>
              <a:sym typeface="Times New Roman"/>
            </a:endParaRPr>
          </a:p>
        </p:txBody>
      </p:sp>
      <p:sp>
        <p:nvSpPr>
          <p:cNvPr id="430" name="Google Shape;430;p1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1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2" name="Google Shape;442;p1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latin typeface="Arial"/>
                <a:ea typeface="Arial"/>
                <a:cs typeface="Arial"/>
                <a:sym typeface="Arial"/>
              </a:rPr>
              <a:t>Notes de l'instructeur :</a:t>
            </a:r>
            <a:endParaRPr dirty="0"/>
          </a:p>
          <a:p>
            <a:pPr marL="177845" indent="-98803">
              <a:lnSpc>
                <a:spcPct val="115000"/>
              </a:lnSpc>
              <a:spcBef>
                <a:spcPts val="0"/>
              </a:spcBef>
              <a:buClr>
                <a:schemeClr val="dk1"/>
              </a:buClr>
              <a:buSzPts val="1200"/>
            </a:pPr>
            <a:endParaRPr b="1" u="sng" dirty="0"/>
          </a:p>
          <a:p>
            <a:pPr marL="177845" indent="-177845">
              <a:lnSpc>
                <a:spcPct val="115000"/>
              </a:lnSpc>
              <a:spcBef>
                <a:spcPts val="1245"/>
              </a:spcBef>
              <a:buClr>
                <a:schemeClr val="dk1"/>
              </a:buClr>
              <a:buSzPts val="1200"/>
              <a:buFont typeface="Noto Sans Symbols"/>
              <a:buChar char="▪"/>
            </a:pPr>
            <a:r>
              <a:rPr lang="fr-FR" b="1" u="sng" dirty="0"/>
              <a:t>Demandez</a:t>
            </a:r>
            <a:r>
              <a:rPr lang="fr-FR" dirty="0"/>
              <a:t> aux participants de se reporter à leur « Cahier d'exercices du participant » et à l'exercice intitulé : </a:t>
            </a:r>
            <a:r>
              <a:rPr lang="fr-FR" b="1" dirty="0"/>
              <a:t>Communiquer des informations.</a:t>
            </a:r>
            <a:endParaRPr dirty="0"/>
          </a:p>
          <a:p>
            <a:pPr marL="177845" indent="-98803">
              <a:lnSpc>
                <a:spcPct val="115000"/>
              </a:lnSpc>
              <a:spcBef>
                <a:spcPts val="1245"/>
              </a:spcBef>
              <a:buClr>
                <a:schemeClr val="dk1"/>
              </a:buClr>
              <a:buSzPts val="1200"/>
            </a:pPr>
            <a:endParaRPr dirty="0"/>
          </a:p>
          <a:p>
            <a:pPr marL="177845" indent="-177845">
              <a:spcBef>
                <a:spcPts val="2490"/>
              </a:spcBef>
              <a:buSzPts val="1200"/>
              <a:buFont typeface="Noto Sans Symbols"/>
              <a:buChar char="❖"/>
            </a:pPr>
            <a:r>
              <a:rPr lang="fr-FR" b="1" dirty="0">
                <a:solidFill>
                  <a:srgbClr val="000000"/>
                </a:solidFill>
              </a:rPr>
              <a:t>Durée totale : 40 minutes.</a:t>
            </a:r>
            <a:endParaRPr dirty="0"/>
          </a:p>
        </p:txBody>
      </p:sp>
      <p:sp>
        <p:nvSpPr>
          <p:cNvPr id="443" name="Google Shape;443;p1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1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8" name="Google Shape;448;p1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Arial"/>
                <a:ea typeface="Arial"/>
                <a:cs typeface="Arial"/>
                <a:sym typeface="Arial"/>
              </a:rPr>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i="1" dirty="0"/>
              <a:t>Répartissez les participants en groupes de 3 à 5 personnes. Chaque groupe doit être composé de participants issus de différents secteurs.  Attribuez à chaque groupe l'un des trois scénarios :</a:t>
            </a:r>
            <a:endParaRPr dirty="0"/>
          </a:p>
          <a:p>
            <a:pPr marL="652099" lvl="1" indent="-177845">
              <a:lnSpc>
                <a:spcPct val="115000"/>
              </a:lnSpc>
              <a:spcBef>
                <a:spcPts val="0"/>
              </a:spcBef>
              <a:buClr>
                <a:schemeClr val="dk1"/>
              </a:buClr>
              <a:buSzPts val="1200"/>
              <a:buFont typeface="Courier New"/>
              <a:buChar char="o"/>
            </a:pPr>
            <a:r>
              <a:rPr lang="fr-FR" b="1" i="1" u="sng" dirty="0"/>
              <a:t>Scénario 1</a:t>
            </a:r>
            <a:r>
              <a:rPr lang="fr-FR" b="1" i="1" dirty="0"/>
              <a:t> : </a:t>
            </a:r>
            <a:r>
              <a:rPr lang="fr-FR" i="1" dirty="0"/>
              <a:t>Après avoir analysé les maladies zoonotiques prioritaires signalées dans le district, vous constatez qu'au cours de la semaine précédente, l'une de ces maladies a dépassé le seuil d'alerte.</a:t>
            </a:r>
            <a:endParaRPr dirty="0"/>
          </a:p>
          <a:p>
            <a:pPr marL="652099" lvl="1" indent="-177845">
              <a:lnSpc>
                <a:spcPct val="115000"/>
              </a:lnSpc>
              <a:spcBef>
                <a:spcPts val="1245"/>
              </a:spcBef>
              <a:buClr>
                <a:schemeClr val="dk1"/>
              </a:buClr>
              <a:buSzPts val="1200"/>
              <a:buFont typeface="Courier New"/>
              <a:buChar char="o"/>
            </a:pPr>
            <a:r>
              <a:rPr lang="fr-FR" b="1" i="1" u="sng" dirty="0"/>
              <a:t>Scénario 2</a:t>
            </a:r>
            <a:r>
              <a:rPr lang="fr-FR" b="1" i="1" dirty="0"/>
              <a:t> : </a:t>
            </a:r>
            <a:r>
              <a:rPr lang="fr-FR" i="1" dirty="0"/>
              <a:t>L'examen des dernières données de surveillance au niveau du district révèle que, bien que le nombre total de cas de tuberculose n'ait pas augmenté, plusieurs cas de tuberculose multirésistante ont été signalés par un hôpital.</a:t>
            </a:r>
            <a:endParaRPr dirty="0"/>
          </a:p>
          <a:p>
            <a:pPr marL="652099" lvl="1" indent="-177845">
              <a:lnSpc>
                <a:spcPct val="115000"/>
              </a:lnSpc>
              <a:spcBef>
                <a:spcPts val="1245"/>
              </a:spcBef>
              <a:buClr>
                <a:schemeClr val="dk1"/>
              </a:buClr>
              <a:buSzPts val="1200"/>
              <a:buFont typeface="Courier New"/>
              <a:buChar char="o"/>
            </a:pPr>
            <a:r>
              <a:rPr lang="fr-FR" b="1" i="1" u="sng" dirty="0"/>
              <a:t>Scénario 3</a:t>
            </a:r>
            <a:r>
              <a:rPr lang="fr-FR" b="1" i="1" dirty="0"/>
              <a:t> : </a:t>
            </a:r>
            <a:r>
              <a:rPr lang="fr-FR" i="1" dirty="0"/>
              <a:t>Vous êtes informé d'un événement sanitaire inhabituel : plusieurs personnes présentant une incapacité à penser clairement ou à se concentrer, y compris un coma et des crises d'épilepsie (symptômes non signalés auparavant dans cette région) ont été signalées au cours de la semaine précédente ; toutes ces personnes avaient travaillé avec des chevaux.</a:t>
            </a:r>
            <a:endParaRPr dirty="0"/>
          </a:p>
          <a:p>
            <a:pPr marL="0" indent="0">
              <a:spcBef>
                <a:spcPts val="373"/>
              </a:spcBef>
            </a:pPr>
            <a:endParaRPr dirty="0"/>
          </a:p>
          <a:p>
            <a:pPr marL="177845" indent="-177845">
              <a:lnSpc>
                <a:spcPct val="115000"/>
              </a:lnSpc>
              <a:spcBef>
                <a:spcPts val="0"/>
              </a:spcBef>
              <a:buClr>
                <a:schemeClr val="dk1"/>
              </a:buClr>
              <a:buSzPts val="1200"/>
              <a:buFont typeface="Noto Sans Symbols"/>
              <a:buChar char="▪"/>
            </a:pPr>
            <a:r>
              <a:rPr lang="fr-FR" b="1" u="sng" dirty="0"/>
              <a:t>Dites</a:t>
            </a:r>
            <a:r>
              <a:rPr lang="fr-FR" dirty="0"/>
              <a:t> : Travaillez avec les membres de votre équipe pour examiner le scénario qui vous a été attribué et répondez aux cinq questions du tableau ci-dessous, dans la mesure où elles se rapportent à votre scénario. Préparez-vous à partager vos réponses avec le groupe !</a:t>
            </a:r>
            <a:br>
              <a:rPr lang="fr-FR" dirty="0"/>
            </a:br>
            <a:endParaRPr b="1" i="1" dirty="0"/>
          </a:p>
          <a:p>
            <a:pPr marL="177845" indent="-177845">
              <a:lnSpc>
                <a:spcPct val="115000"/>
              </a:lnSpc>
              <a:spcBef>
                <a:spcPts val="0"/>
              </a:spcBef>
              <a:buClr>
                <a:schemeClr val="dk1"/>
              </a:buClr>
              <a:buSzPts val="1200"/>
              <a:buFont typeface="Noto Sans Symbols"/>
              <a:buChar char="❖"/>
            </a:pPr>
            <a:r>
              <a:rPr lang="fr-FR" b="1" i="1" dirty="0"/>
              <a:t>Après 10 minutes, demandez à chaque groupe de partager ses résultats.  Accordez 5 minutes supplémentaires pour la discussion. </a:t>
            </a:r>
            <a:endParaRPr dirty="0"/>
          </a:p>
          <a:p>
            <a:pPr marL="177845" indent="-98803">
              <a:lnSpc>
                <a:spcPct val="115000"/>
              </a:lnSpc>
              <a:spcBef>
                <a:spcPts val="0"/>
              </a:spcBef>
              <a:buClr>
                <a:schemeClr val="dk1"/>
              </a:buClr>
              <a:buSzPts val="1200"/>
            </a:pPr>
            <a:endParaRPr dirty="0"/>
          </a:p>
          <a:p>
            <a:pPr marL="652099" lvl="1" indent="-177845">
              <a:spcBef>
                <a:spcPts val="373"/>
              </a:spcBef>
              <a:buClr>
                <a:schemeClr val="dk1"/>
              </a:buClr>
              <a:buSzPts val="1200"/>
              <a:buFont typeface="Courier New"/>
              <a:buChar char="o"/>
            </a:pPr>
            <a:r>
              <a:rPr lang="fr-FR" b="1" i="1" dirty="0"/>
              <a:t>Questions :</a:t>
            </a:r>
            <a:endParaRPr dirty="0"/>
          </a:p>
          <a:p>
            <a:pPr marL="948507" lvl="2" indent="0">
              <a:spcBef>
                <a:spcPts val="373"/>
              </a:spcBef>
              <a:buClr>
                <a:schemeClr val="dk1"/>
              </a:buClr>
              <a:buSzPts val="1200"/>
            </a:pPr>
            <a:r>
              <a:rPr lang="fr-FR" i="1" dirty="0"/>
              <a:t>1. </a:t>
            </a:r>
            <a:r>
              <a:rPr lang="fr-FR" b="1" i="1" dirty="0"/>
              <a:t>Qui </a:t>
            </a:r>
            <a:r>
              <a:rPr lang="fr-FR" i="1" dirty="0"/>
              <a:t>a besoin de ces informations ?</a:t>
            </a:r>
            <a:endParaRPr dirty="0"/>
          </a:p>
          <a:p>
            <a:pPr marL="948507" lvl="2" indent="0">
              <a:spcBef>
                <a:spcPts val="373"/>
              </a:spcBef>
              <a:buClr>
                <a:schemeClr val="dk1"/>
              </a:buClr>
              <a:buSzPts val="1200"/>
            </a:pPr>
            <a:r>
              <a:rPr lang="fr-FR" i="1" dirty="0"/>
              <a:t>2. </a:t>
            </a:r>
            <a:r>
              <a:rPr lang="fr-FR" b="1" i="1" dirty="0"/>
              <a:t>Comment </a:t>
            </a:r>
            <a:r>
              <a:rPr lang="fr-FR" i="1" dirty="0"/>
              <a:t>ces informations seront-elles partagées ?</a:t>
            </a:r>
            <a:endParaRPr dirty="0"/>
          </a:p>
          <a:p>
            <a:pPr marL="948507" lvl="2" indent="0">
              <a:spcBef>
                <a:spcPts val="373"/>
              </a:spcBef>
              <a:buClr>
                <a:schemeClr val="dk1"/>
              </a:buClr>
              <a:buSzPts val="1200"/>
            </a:pPr>
            <a:r>
              <a:rPr lang="fr-FR" i="1" dirty="0"/>
              <a:t>3. </a:t>
            </a:r>
            <a:r>
              <a:rPr lang="fr-FR" b="1" i="1" dirty="0"/>
              <a:t>Quelles </a:t>
            </a:r>
            <a:r>
              <a:rPr lang="fr-FR" i="1" dirty="0"/>
              <a:t>informations seront partagées ?</a:t>
            </a:r>
            <a:endParaRPr dirty="0"/>
          </a:p>
          <a:p>
            <a:pPr marL="948507" lvl="2" indent="0">
              <a:spcBef>
                <a:spcPts val="373"/>
              </a:spcBef>
              <a:buClr>
                <a:schemeClr val="dk1"/>
              </a:buClr>
              <a:buSzPts val="1200"/>
            </a:pPr>
            <a:r>
              <a:rPr lang="fr-FR" i="1" dirty="0"/>
              <a:t>4. </a:t>
            </a:r>
            <a:r>
              <a:rPr lang="fr-FR" b="1" i="1" dirty="0"/>
              <a:t>Quand </a:t>
            </a:r>
            <a:r>
              <a:rPr lang="fr-FR" i="1" dirty="0"/>
              <a:t>les informations seront-elles partagées ?</a:t>
            </a:r>
            <a:endParaRPr dirty="0"/>
          </a:p>
          <a:p>
            <a:pPr marL="948507" lvl="2" indent="0">
              <a:spcBef>
                <a:spcPts val="373"/>
              </a:spcBef>
              <a:buClr>
                <a:schemeClr val="dk1"/>
              </a:buClr>
              <a:buSzPts val="1200"/>
            </a:pPr>
            <a:r>
              <a:rPr lang="fr-FR" i="1" dirty="0"/>
              <a:t>5. </a:t>
            </a:r>
            <a:r>
              <a:rPr lang="fr-FR" b="1" i="1" dirty="0"/>
              <a:t>Quelle </a:t>
            </a:r>
            <a:r>
              <a:rPr lang="fr-FR" dirty="0"/>
              <a:t>sera la fréquence des </a:t>
            </a:r>
            <a:r>
              <a:rPr lang="fr-FR" i="1" dirty="0"/>
              <a:t>mises à jour ?</a:t>
            </a:r>
            <a:endParaRPr dirty="0"/>
          </a:p>
          <a:p>
            <a:pPr marL="0" indent="0">
              <a:spcBef>
                <a:spcPts val="373"/>
              </a:spcBef>
            </a:pPr>
            <a:endParaRPr dirty="0"/>
          </a:p>
        </p:txBody>
      </p:sp>
      <p:sp>
        <p:nvSpPr>
          <p:cNvPr id="449" name="Google Shape;449;p1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1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6" name="Google Shape;456;p1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Arial"/>
                <a:ea typeface="Arial"/>
                <a:cs typeface="Arial"/>
                <a:sym typeface="Arial"/>
              </a:rPr>
              <a:t>Notes de l'instructeur :</a:t>
            </a:r>
            <a:endParaRPr dirty="0"/>
          </a:p>
          <a:p>
            <a:pPr marL="0" indent="0">
              <a:spcBef>
                <a:spcPts val="1867"/>
              </a:spcBef>
            </a:pPr>
            <a:endParaRPr b="1" i="1" dirty="0"/>
          </a:p>
          <a:p>
            <a:pPr marL="177845" indent="-177845">
              <a:spcBef>
                <a:spcPts val="622"/>
              </a:spcBef>
              <a:buClr>
                <a:schemeClr val="dk1"/>
              </a:buClr>
              <a:buSzPts val="1200"/>
              <a:buFont typeface="Noto Sans Symbols"/>
              <a:buChar char="❖"/>
            </a:pPr>
            <a:r>
              <a:rPr lang="fr-FR" b="1" i="1" dirty="0"/>
              <a:t>Répartissez les participants en groupes de 3 à 5 personnes. Chaque groupe doit être composé de participants issus de différents secteurs.  Attribuez à chaque groupe l'un des trois scénarios: </a:t>
            </a:r>
          </a:p>
          <a:p>
            <a:pPr marL="0" indent="0">
              <a:spcBef>
                <a:spcPts val="622"/>
              </a:spcBef>
              <a:buClr>
                <a:schemeClr val="dk1"/>
              </a:buClr>
              <a:buSzPts val="1200"/>
            </a:pPr>
            <a:endParaRPr dirty="0"/>
          </a:p>
          <a:p>
            <a:pPr marL="652099" lvl="1" indent="-177845">
              <a:lnSpc>
                <a:spcPct val="115000"/>
              </a:lnSpc>
              <a:spcBef>
                <a:spcPts val="0"/>
              </a:spcBef>
              <a:buClr>
                <a:schemeClr val="dk1"/>
              </a:buClr>
              <a:buSzPts val="1200"/>
              <a:buFont typeface="Courier New"/>
              <a:buChar char="o"/>
            </a:pPr>
            <a:r>
              <a:rPr lang="fr-FR" b="1" i="1" u="sng" dirty="0"/>
              <a:t>Scénario 1</a:t>
            </a:r>
            <a:r>
              <a:rPr lang="fr-FR" i="1" dirty="0"/>
              <a:t> : Après avoir analysé les maladies zoonotiques prioritaires signalées dans le district, vous constatez que, la semaine précédente, l'une de ces maladies a dépassé le seuil d'alerte.</a:t>
            </a:r>
            <a:endParaRPr dirty="0"/>
          </a:p>
          <a:p>
            <a:pPr marL="652099" lvl="1" indent="-177845">
              <a:lnSpc>
                <a:spcPct val="115000"/>
              </a:lnSpc>
              <a:spcBef>
                <a:spcPts val="1245"/>
              </a:spcBef>
              <a:buClr>
                <a:schemeClr val="dk1"/>
              </a:buClr>
              <a:buSzPts val="1200"/>
              <a:buFont typeface="Courier New"/>
              <a:buChar char="o"/>
            </a:pPr>
            <a:r>
              <a:rPr lang="fr-FR" b="1" i="1" u="sng" dirty="0"/>
              <a:t>Scénario 2</a:t>
            </a:r>
            <a:r>
              <a:rPr lang="fr-FR" i="1" dirty="0"/>
              <a:t> : L'examen des dernières données de surveillance au niveau du district révèle que, bien que le nombre total de cas de tuberculose n'ait pas augmenté, plusieurs cas de tuberculose multirésistante ont été signalés par un hôpital.</a:t>
            </a:r>
            <a:endParaRPr dirty="0"/>
          </a:p>
          <a:p>
            <a:pPr marL="652099" lvl="1" indent="-177845">
              <a:lnSpc>
                <a:spcPct val="115000"/>
              </a:lnSpc>
              <a:spcBef>
                <a:spcPts val="1245"/>
              </a:spcBef>
              <a:buClr>
                <a:schemeClr val="dk1"/>
              </a:buClr>
              <a:buSzPts val="1200"/>
              <a:buFont typeface="Courier New"/>
              <a:buChar char="o"/>
            </a:pPr>
            <a:r>
              <a:rPr lang="fr-FR" b="1" i="1" u="sng" dirty="0"/>
              <a:t>Scénario 3</a:t>
            </a:r>
            <a:r>
              <a:rPr lang="fr-FR" b="1" i="1" dirty="0"/>
              <a:t> : </a:t>
            </a:r>
            <a:r>
              <a:rPr lang="fr-FR" i="1" dirty="0"/>
              <a:t>Vous êtes informé d'un événement sanitaire inhabituel : plusieurs personnes présentant une altération de l'état sensoriel, y compris un coma et des crises d'épilepsie (symptômes non signalés auparavant dans cette région) ont été signalées au cours de la semaine précédente ; toutes les personnes avaient travaillé avec des chevaux.</a:t>
            </a:r>
            <a:endParaRPr dirty="0"/>
          </a:p>
          <a:p>
            <a:pPr marL="0" indent="0">
              <a:spcBef>
                <a:spcPts val="373"/>
              </a:spcBef>
            </a:pPr>
            <a:endParaRPr dirty="0"/>
          </a:p>
          <a:p>
            <a:pPr marL="177845" indent="-177845">
              <a:lnSpc>
                <a:spcPct val="115000"/>
              </a:lnSpc>
              <a:spcBef>
                <a:spcPts val="0"/>
              </a:spcBef>
              <a:buClr>
                <a:schemeClr val="dk1"/>
              </a:buClr>
              <a:buSzPts val="1200"/>
              <a:buFont typeface="Noto Sans Symbols"/>
              <a:buChar char="▪"/>
            </a:pPr>
            <a:r>
              <a:rPr lang="fr-FR" b="1" u="sng" dirty="0"/>
              <a:t>Dites</a:t>
            </a:r>
            <a:r>
              <a:rPr lang="fr-FR" dirty="0"/>
              <a:t> : Travaillez avec les membres de votre équipe pour examiner le scénario qui vous a été attribué et répondez aux cinq questions du tableau ci-dessous, en rapport avec votre scénario. Préparez-vous à partager vos réponses avec le groupe.</a:t>
            </a:r>
            <a:br>
              <a:rPr lang="fr-FR" dirty="0"/>
            </a:br>
            <a:endParaRPr b="1" dirty="0"/>
          </a:p>
          <a:p>
            <a:pPr marL="177845" indent="-177845">
              <a:lnSpc>
                <a:spcPct val="115000"/>
              </a:lnSpc>
              <a:spcBef>
                <a:spcPts val="0"/>
              </a:spcBef>
              <a:buClr>
                <a:schemeClr val="dk1"/>
              </a:buClr>
              <a:buSzPts val="1200"/>
              <a:buFont typeface="Noto Sans Symbols"/>
              <a:buChar char="❖"/>
            </a:pPr>
            <a:r>
              <a:rPr lang="fr-FR" b="1" dirty="0"/>
              <a:t>Après 10 minutes, demandez à chaque groupe de partager ses résultats. Accordez 5 minutes supplémentaires pour la discussion. </a:t>
            </a:r>
            <a:endParaRPr dirty="0"/>
          </a:p>
          <a:p>
            <a:pPr marL="0" indent="0">
              <a:spcBef>
                <a:spcPts val="373"/>
              </a:spcBef>
            </a:pPr>
            <a:endParaRPr dirty="0"/>
          </a:p>
          <a:p>
            <a:pPr marL="652099" lvl="1" indent="-177845">
              <a:spcBef>
                <a:spcPts val="373"/>
              </a:spcBef>
              <a:buClr>
                <a:schemeClr val="dk1"/>
              </a:buClr>
              <a:buSzPts val="1200"/>
              <a:buFont typeface="Courier New"/>
              <a:buChar char="o"/>
            </a:pPr>
            <a:r>
              <a:rPr lang="fr-FR" b="1" i="1" dirty="0"/>
              <a:t>Questions :</a:t>
            </a:r>
            <a:endParaRPr dirty="0"/>
          </a:p>
          <a:p>
            <a:pPr marL="948507" lvl="2" indent="0">
              <a:spcBef>
                <a:spcPts val="373"/>
              </a:spcBef>
              <a:buClr>
                <a:schemeClr val="dk1"/>
              </a:buClr>
              <a:buSzPts val="1200"/>
            </a:pPr>
            <a:r>
              <a:rPr lang="fr-FR" i="1" dirty="0"/>
              <a:t>1. </a:t>
            </a:r>
            <a:r>
              <a:rPr lang="fr-FR" b="1" i="1" dirty="0"/>
              <a:t>Qui </a:t>
            </a:r>
            <a:r>
              <a:rPr lang="fr-FR" i="1" dirty="0"/>
              <a:t>a besoin de ces informations ?</a:t>
            </a:r>
            <a:endParaRPr dirty="0"/>
          </a:p>
          <a:p>
            <a:pPr marL="948507" lvl="2" indent="0">
              <a:spcBef>
                <a:spcPts val="373"/>
              </a:spcBef>
              <a:buClr>
                <a:schemeClr val="dk1"/>
              </a:buClr>
              <a:buSzPts val="1200"/>
            </a:pPr>
            <a:r>
              <a:rPr lang="fr-FR" i="1" dirty="0"/>
              <a:t>2. </a:t>
            </a:r>
            <a:r>
              <a:rPr lang="fr-FR" b="1" i="1" dirty="0"/>
              <a:t>Comment </a:t>
            </a:r>
            <a:r>
              <a:rPr lang="fr-FR" i="1" dirty="0"/>
              <a:t>ces informations seront-elles partagées ?</a:t>
            </a:r>
            <a:endParaRPr dirty="0"/>
          </a:p>
          <a:p>
            <a:pPr marL="948507" lvl="2" indent="0">
              <a:spcBef>
                <a:spcPts val="373"/>
              </a:spcBef>
              <a:buClr>
                <a:schemeClr val="dk1"/>
              </a:buClr>
              <a:buSzPts val="1200"/>
            </a:pPr>
            <a:r>
              <a:rPr lang="fr-FR" i="1" dirty="0"/>
              <a:t>3. </a:t>
            </a:r>
            <a:r>
              <a:rPr lang="fr-FR" b="1" i="1" dirty="0"/>
              <a:t>Quelles </a:t>
            </a:r>
            <a:r>
              <a:rPr lang="fr-FR" i="1" dirty="0"/>
              <a:t>informations seront partagées ?</a:t>
            </a:r>
            <a:endParaRPr dirty="0"/>
          </a:p>
          <a:p>
            <a:pPr marL="948507" lvl="2" indent="0">
              <a:spcBef>
                <a:spcPts val="373"/>
              </a:spcBef>
              <a:buClr>
                <a:schemeClr val="dk1"/>
              </a:buClr>
              <a:buSzPts val="1200"/>
            </a:pPr>
            <a:r>
              <a:rPr lang="fr-FR" i="1" dirty="0"/>
              <a:t>4. </a:t>
            </a:r>
            <a:r>
              <a:rPr lang="fr-FR" b="1" i="1" dirty="0"/>
              <a:t>Quand </a:t>
            </a:r>
            <a:r>
              <a:rPr lang="fr-FR" i="1" dirty="0"/>
              <a:t>les informations seront-elles partagées ?</a:t>
            </a:r>
            <a:endParaRPr dirty="0"/>
          </a:p>
          <a:p>
            <a:pPr marL="948507" lvl="2" indent="0">
              <a:spcBef>
                <a:spcPts val="373"/>
              </a:spcBef>
              <a:buClr>
                <a:schemeClr val="dk1"/>
              </a:buClr>
              <a:buSzPts val="1200"/>
            </a:pPr>
            <a:r>
              <a:rPr lang="fr-FR" i="1" dirty="0"/>
              <a:t>5. </a:t>
            </a:r>
            <a:r>
              <a:rPr lang="fr-FR" b="1" i="1" dirty="0"/>
              <a:t>Quelle </a:t>
            </a:r>
            <a:r>
              <a:rPr lang="fr-FR" i="1" dirty="0"/>
              <a:t>sera la fréquence des mises à jour ?</a:t>
            </a:r>
            <a:endParaRPr dirty="0"/>
          </a:p>
          <a:p>
            <a:pPr marL="0" indent="0">
              <a:spcBef>
                <a:spcPts val="373"/>
              </a:spcBef>
            </a:pPr>
            <a:endParaRPr dirty="0"/>
          </a:p>
        </p:txBody>
      </p:sp>
      <p:sp>
        <p:nvSpPr>
          <p:cNvPr id="457" name="Google Shape;457;p1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1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4" name="Google Shape;464;p1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Arial"/>
                <a:ea typeface="Arial"/>
                <a:cs typeface="Arial"/>
                <a:sym typeface="Arial"/>
              </a:rPr>
              <a:t>Notes de l'instructeur :</a:t>
            </a:r>
            <a:endParaRPr dirty="0"/>
          </a:p>
          <a:p>
            <a:pPr marL="0" indent="0">
              <a:spcBef>
                <a:spcPts val="1867"/>
              </a:spcBef>
            </a:pPr>
            <a:endParaRPr b="1" i="1" dirty="0"/>
          </a:p>
          <a:p>
            <a:pPr marL="177845" indent="-177845">
              <a:spcBef>
                <a:spcPts val="622"/>
              </a:spcBef>
              <a:buClr>
                <a:schemeClr val="dk1"/>
              </a:buClr>
              <a:buSzPts val="1200"/>
              <a:buFont typeface="Noto Sans Symbols"/>
              <a:buChar char="❖"/>
            </a:pPr>
            <a:r>
              <a:rPr lang="fr-FR" b="1" i="1" dirty="0"/>
              <a:t>Répartissez les participants en groupes de 3 à 5 personnes. Chaque groupe doit être composé de participants issus de différents secteurs. Attribuez à chaque groupe l'un des trois scénarios:</a:t>
            </a:r>
            <a:endParaRPr dirty="0"/>
          </a:p>
          <a:p>
            <a:pPr marL="355690" indent="-276648">
              <a:lnSpc>
                <a:spcPct val="115000"/>
              </a:lnSpc>
              <a:spcBef>
                <a:spcPts val="0"/>
              </a:spcBef>
              <a:buClr>
                <a:schemeClr val="dk1"/>
              </a:buClr>
              <a:buSzPts val="1200"/>
            </a:pPr>
            <a:endParaRPr b="1" i="1" dirty="0"/>
          </a:p>
          <a:p>
            <a:pPr marL="177845" indent="-177845">
              <a:spcBef>
                <a:spcPts val="0"/>
              </a:spcBef>
              <a:buClr>
                <a:schemeClr val="dk1"/>
              </a:buClr>
              <a:buSzPts val="1200"/>
              <a:buFont typeface="Noto Sans Symbols"/>
              <a:buChar char="▪"/>
            </a:pPr>
            <a:r>
              <a:rPr lang="fr-FR" b="1" u="sng" dirty="0"/>
              <a:t>Dites</a:t>
            </a:r>
            <a:r>
              <a:rPr lang="fr-FR" dirty="0"/>
              <a:t> : Travaillez avec les membres de votre équipe pour examiner le scénario qui vous a été attribué et répondez aux cinq questions du tableau ci-dessous, en rapport avec votre scénario. Préparez-vous à partager vos réponses avec le groupe.</a:t>
            </a:r>
            <a:br>
              <a:rPr lang="fr-FR" dirty="0"/>
            </a:br>
            <a:endParaRPr dirty="0"/>
          </a:p>
          <a:p>
            <a:pPr marL="652099" lvl="1" indent="-177845">
              <a:lnSpc>
                <a:spcPct val="115000"/>
              </a:lnSpc>
              <a:spcBef>
                <a:spcPts val="0"/>
              </a:spcBef>
              <a:buClr>
                <a:schemeClr val="dk1"/>
              </a:buClr>
              <a:buSzPts val="1200"/>
              <a:buFont typeface="Courier New"/>
              <a:buChar char="o"/>
            </a:pPr>
            <a:r>
              <a:rPr lang="fr-FR" b="1" i="1" u="sng" dirty="0"/>
              <a:t>Scénario 1</a:t>
            </a:r>
            <a:r>
              <a:rPr lang="fr-FR" b="1" i="1" dirty="0"/>
              <a:t> </a:t>
            </a:r>
            <a:r>
              <a:rPr lang="fr-FR" i="1" dirty="0"/>
              <a:t>: Après avoir analysé les maladies zoonotiques prioritaires signalées dans le district, vous constatez que, la semaine précédente, l'une de ces maladies a dépassé le seuil d'alerte.</a:t>
            </a:r>
            <a:endParaRPr dirty="0"/>
          </a:p>
          <a:p>
            <a:pPr marL="652099" lvl="1" indent="-177845">
              <a:lnSpc>
                <a:spcPct val="115000"/>
              </a:lnSpc>
              <a:spcBef>
                <a:spcPts val="1245"/>
              </a:spcBef>
              <a:buClr>
                <a:schemeClr val="dk1"/>
              </a:buClr>
              <a:buSzPts val="1200"/>
              <a:buFont typeface="Courier New"/>
              <a:buChar char="o"/>
            </a:pPr>
            <a:r>
              <a:rPr lang="fr-FR" b="1" i="1" u="sng" dirty="0"/>
              <a:t>Scénario 2</a:t>
            </a:r>
            <a:r>
              <a:rPr lang="fr-FR" b="1" i="1" dirty="0"/>
              <a:t> : </a:t>
            </a:r>
            <a:r>
              <a:rPr lang="fr-FR" i="1" dirty="0"/>
              <a:t>L'examen des dernières données de surveillance au niveau du district révèle que, bien que le nombre total de cas de tuberculose n'ait pas augmenté, plusieurs cas de tuberculose multirésistante ont été signalés par un hôpital.</a:t>
            </a:r>
            <a:endParaRPr dirty="0"/>
          </a:p>
          <a:p>
            <a:pPr marL="652099" lvl="1" indent="-177845">
              <a:lnSpc>
                <a:spcPct val="115000"/>
              </a:lnSpc>
              <a:spcBef>
                <a:spcPts val="1245"/>
              </a:spcBef>
              <a:buClr>
                <a:schemeClr val="dk1"/>
              </a:buClr>
              <a:buSzPts val="1200"/>
              <a:buFont typeface="Courier New"/>
              <a:buChar char="o"/>
            </a:pPr>
            <a:r>
              <a:rPr lang="fr-FR" b="1" i="1" u="sng" dirty="0"/>
              <a:t>Scénario 3</a:t>
            </a:r>
            <a:r>
              <a:rPr lang="fr-FR" b="1" i="1" dirty="0"/>
              <a:t> </a:t>
            </a:r>
            <a:r>
              <a:rPr lang="fr-FR" i="1" dirty="0"/>
              <a:t>: Vous êtes informé d'un événement sanitaire inhabituel : plusieurs personnes présentant une altération de l'état sensoriel, y compris un coma et des crises d'épilepsie (symptômes non signalés auparavant dans cette région) ont été signalées au cours de la semaine précédente ; toutes les personnes avaient travaillé avec des chevaux.</a:t>
            </a:r>
            <a:endParaRPr dirty="0"/>
          </a:p>
          <a:p>
            <a:pPr marL="0" indent="0">
              <a:lnSpc>
                <a:spcPct val="115000"/>
              </a:lnSpc>
              <a:spcBef>
                <a:spcPts val="0"/>
              </a:spcBef>
            </a:pPr>
            <a:endParaRPr b="1" i="1" dirty="0"/>
          </a:p>
          <a:p>
            <a:pPr marL="177845" indent="-177845">
              <a:lnSpc>
                <a:spcPct val="115000"/>
              </a:lnSpc>
              <a:spcBef>
                <a:spcPts val="0"/>
              </a:spcBef>
              <a:buClr>
                <a:schemeClr val="dk1"/>
              </a:buClr>
              <a:buSzPts val="1200"/>
              <a:buFont typeface="Noto Sans Symbols"/>
              <a:buChar char="❖"/>
            </a:pPr>
            <a:r>
              <a:rPr lang="fr-FR" b="1" i="1" dirty="0"/>
              <a:t>Après 10 minutes, demandez à chaque groupe de partager ses résultats.  Accordez 5 minutes supplémentaires pour la discussion. </a:t>
            </a:r>
            <a:endParaRPr dirty="0"/>
          </a:p>
          <a:p>
            <a:pPr marL="0" indent="0">
              <a:spcBef>
                <a:spcPts val="373"/>
              </a:spcBef>
            </a:pPr>
            <a:endParaRPr dirty="0"/>
          </a:p>
          <a:p>
            <a:pPr marL="652099" lvl="1" indent="-177845">
              <a:spcBef>
                <a:spcPts val="373"/>
              </a:spcBef>
              <a:buClr>
                <a:schemeClr val="dk1"/>
              </a:buClr>
              <a:buSzPts val="1200"/>
              <a:buFont typeface="Courier New"/>
              <a:buChar char="o"/>
            </a:pPr>
            <a:r>
              <a:rPr lang="fr-FR" b="1" i="1" dirty="0"/>
              <a:t>Questions :</a:t>
            </a:r>
            <a:endParaRPr dirty="0"/>
          </a:p>
          <a:p>
            <a:pPr marL="948507" lvl="2" indent="0">
              <a:spcBef>
                <a:spcPts val="373"/>
              </a:spcBef>
              <a:buClr>
                <a:schemeClr val="dk1"/>
              </a:buClr>
              <a:buSzPts val="1200"/>
            </a:pPr>
            <a:r>
              <a:rPr lang="fr-FR" i="1" dirty="0"/>
              <a:t>1. </a:t>
            </a:r>
            <a:r>
              <a:rPr lang="fr-FR" b="1" i="1" dirty="0"/>
              <a:t>Qui </a:t>
            </a:r>
            <a:r>
              <a:rPr lang="fr-FR" i="1" dirty="0"/>
              <a:t>a besoin de ces informations ?</a:t>
            </a:r>
            <a:endParaRPr dirty="0"/>
          </a:p>
          <a:p>
            <a:pPr marL="948507" lvl="2" indent="0">
              <a:spcBef>
                <a:spcPts val="373"/>
              </a:spcBef>
              <a:buClr>
                <a:schemeClr val="dk1"/>
              </a:buClr>
              <a:buSzPts val="1200"/>
            </a:pPr>
            <a:r>
              <a:rPr lang="fr-FR" i="1" dirty="0"/>
              <a:t>2. </a:t>
            </a:r>
            <a:r>
              <a:rPr lang="fr-FR" b="1" i="1" dirty="0"/>
              <a:t>Comment </a:t>
            </a:r>
            <a:r>
              <a:rPr lang="fr-FR" i="1" dirty="0"/>
              <a:t>ces informations seront-elles partagées ?</a:t>
            </a:r>
            <a:endParaRPr dirty="0"/>
          </a:p>
          <a:p>
            <a:pPr marL="948507" lvl="2" indent="0">
              <a:spcBef>
                <a:spcPts val="373"/>
              </a:spcBef>
              <a:buClr>
                <a:schemeClr val="dk1"/>
              </a:buClr>
              <a:buSzPts val="1200"/>
            </a:pPr>
            <a:r>
              <a:rPr lang="fr-FR" i="1" dirty="0"/>
              <a:t>3. </a:t>
            </a:r>
            <a:r>
              <a:rPr lang="fr-FR" b="1" i="1" dirty="0"/>
              <a:t>Quelles </a:t>
            </a:r>
            <a:r>
              <a:rPr lang="fr-FR" i="1" dirty="0"/>
              <a:t>informations seront partagées ?</a:t>
            </a:r>
            <a:endParaRPr dirty="0"/>
          </a:p>
          <a:p>
            <a:pPr marL="948507" lvl="2" indent="0">
              <a:spcBef>
                <a:spcPts val="373"/>
              </a:spcBef>
              <a:buClr>
                <a:schemeClr val="dk1"/>
              </a:buClr>
              <a:buSzPts val="1200"/>
            </a:pPr>
            <a:r>
              <a:rPr lang="fr-FR" i="1" dirty="0"/>
              <a:t>4. </a:t>
            </a:r>
            <a:r>
              <a:rPr lang="fr-FR" b="1" i="1" dirty="0"/>
              <a:t>Quand </a:t>
            </a:r>
            <a:r>
              <a:rPr lang="fr-FR" i="1" dirty="0"/>
              <a:t>les informations seront-elles partagées ?</a:t>
            </a:r>
            <a:endParaRPr dirty="0"/>
          </a:p>
          <a:p>
            <a:pPr marL="948507" lvl="2" indent="0">
              <a:spcBef>
                <a:spcPts val="373"/>
              </a:spcBef>
              <a:buClr>
                <a:schemeClr val="dk1"/>
              </a:buClr>
              <a:buSzPts val="1200"/>
            </a:pPr>
            <a:r>
              <a:rPr lang="fr-FR" i="1" dirty="0"/>
              <a:t>5. </a:t>
            </a:r>
            <a:r>
              <a:rPr lang="fr-FR" b="1" i="1" dirty="0"/>
              <a:t>Quelle </a:t>
            </a:r>
            <a:r>
              <a:rPr lang="fr-FR" i="1" dirty="0"/>
              <a:t>sera la fréquence des mises à jour ?</a:t>
            </a:r>
            <a:endParaRPr dirty="0"/>
          </a:p>
          <a:p>
            <a:pPr marL="0" indent="0">
              <a:spcBef>
                <a:spcPts val="373"/>
              </a:spcBef>
            </a:pPr>
            <a:endParaRPr dirty="0"/>
          </a:p>
        </p:txBody>
      </p:sp>
      <p:sp>
        <p:nvSpPr>
          <p:cNvPr id="465" name="Google Shape;465;p1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1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2" name="Google Shape;472;p1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latin typeface="Arial"/>
                <a:ea typeface="Arial"/>
                <a:cs typeface="Arial"/>
                <a:sym typeface="Arial"/>
              </a:rPr>
              <a:t>Notes de l'instructeur :</a:t>
            </a:r>
            <a:endParaRPr dirty="0"/>
          </a:p>
          <a:p>
            <a:pPr marL="0" indent="0">
              <a:spcBef>
                <a:spcPts val="1867"/>
              </a:spcBef>
            </a:pPr>
            <a:endParaRPr b="1" dirty="0"/>
          </a:p>
          <a:p>
            <a:pPr marL="177845" indent="-177845">
              <a:spcBef>
                <a:spcPts val="1867"/>
              </a:spcBef>
              <a:buClr>
                <a:schemeClr val="dk1"/>
              </a:buClr>
              <a:buSzPts val="1200"/>
              <a:buFont typeface="Noto Sans Symbols"/>
              <a:buChar char="❖"/>
            </a:pPr>
            <a:r>
              <a:rPr lang="fr-FR" b="1" dirty="0"/>
              <a:t>Exercice : Communiquer des informations - </a:t>
            </a:r>
            <a:r>
              <a:rPr lang="fr-FR" b="1" dirty="0">
                <a:solidFill>
                  <a:srgbClr val="000000"/>
                </a:solidFill>
              </a:rPr>
              <a:t>Durée </a:t>
            </a:r>
            <a:r>
              <a:rPr lang="fr-FR" b="1" dirty="0"/>
              <a:t>totale </a:t>
            </a:r>
            <a:r>
              <a:rPr lang="fr-FR" b="1" dirty="0">
                <a:solidFill>
                  <a:srgbClr val="000000"/>
                </a:solidFill>
              </a:rPr>
              <a:t>: 40 minutes.  </a:t>
            </a:r>
            <a:r>
              <a:rPr lang="fr-FR" b="1" i="1" dirty="0"/>
              <a:t>Conservez les mêmes groupes que dans la partie 1. Chaque groupe doit créer un diagramme sur une feuille de tableau blanc montrant le flux des communications. Après 15 minutes, demandez à chaque groupe de choisir une personne pour présenter son diagramme. Chaque groupe dispose de 5 minutes pour présenter son diagramme</a:t>
            </a:r>
            <a:r>
              <a:rPr lang="fr-FR" b="1" i="1" dirty="0">
                <a:latin typeface="Arial"/>
                <a:ea typeface="Arial"/>
                <a:cs typeface="Arial"/>
                <a:sym typeface="Arial"/>
              </a:rPr>
              <a:t>. </a:t>
            </a:r>
            <a:endParaRPr b="1" i="1" dirty="0"/>
          </a:p>
          <a:p>
            <a:pPr marL="0" indent="0">
              <a:lnSpc>
                <a:spcPct val="115000"/>
              </a:lnSpc>
              <a:spcBef>
                <a:spcPts val="622"/>
              </a:spcBef>
            </a:pPr>
            <a:endParaRPr b="1" dirty="0"/>
          </a:p>
          <a:p>
            <a:pPr marL="177845" indent="-177845">
              <a:lnSpc>
                <a:spcPct val="115000"/>
              </a:lnSpc>
              <a:spcBef>
                <a:spcPts val="0"/>
              </a:spcBef>
              <a:buClr>
                <a:schemeClr val="dk1"/>
              </a:buClr>
              <a:buSzPts val="1200"/>
              <a:buFont typeface="Noto Sans Symbols"/>
              <a:buChar char="▪"/>
            </a:pPr>
            <a:r>
              <a:rPr lang="fr-FR" b="1" u="sng" dirty="0"/>
              <a:t>Dites</a:t>
            </a:r>
            <a:r>
              <a:rPr lang="fr-FR" dirty="0"/>
              <a:t> : Pour la deuxième partie, travaillez avec les membres de votre équipe pour examiner les questions suivantes, en partant du principe que vous communiquez des informations sur une zoonose ou une exposition environnementale. Préparez-vous à partager vos réponses avec le groupe.</a:t>
            </a:r>
            <a:endParaRPr dirty="0"/>
          </a:p>
          <a:p>
            <a:pPr marL="177845" indent="-98803">
              <a:lnSpc>
                <a:spcPct val="115000"/>
              </a:lnSpc>
              <a:spcBef>
                <a:spcPts val="0"/>
              </a:spcBef>
              <a:buClr>
                <a:schemeClr val="dk1"/>
              </a:buClr>
              <a:buSzPts val="1200"/>
            </a:pPr>
            <a:endParaRPr dirty="0"/>
          </a:p>
          <a:p>
            <a:pPr marL="177845" indent="-177845">
              <a:lnSpc>
                <a:spcPct val="115000"/>
              </a:lnSpc>
              <a:spcBef>
                <a:spcPts val="0"/>
              </a:spcBef>
              <a:buClr>
                <a:schemeClr val="dk1"/>
              </a:buClr>
              <a:buSzPts val="1200"/>
              <a:buFont typeface="Noto Sans Symbols"/>
              <a:buChar char="❖"/>
            </a:pPr>
            <a:r>
              <a:rPr lang="fr-FR" b="1" i="1" dirty="0"/>
              <a:t>Posez la question 1 à l'ensemble du groupe. </a:t>
            </a:r>
            <a:endParaRPr dirty="0"/>
          </a:p>
          <a:p>
            <a:pPr marL="177845" indent="-98803">
              <a:lnSpc>
                <a:spcPct val="115000"/>
              </a:lnSpc>
              <a:spcBef>
                <a:spcPts val="0"/>
              </a:spcBef>
              <a:buClr>
                <a:schemeClr val="dk1"/>
              </a:buClr>
              <a:buSzPts val="1200"/>
            </a:pPr>
            <a:endParaRPr dirty="0"/>
          </a:p>
          <a:p>
            <a:pPr marL="652099" lvl="1" indent="-177845">
              <a:lnSpc>
                <a:spcPct val="115000"/>
              </a:lnSpc>
              <a:spcBef>
                <a:spcPts val="0"/>
              </a:spcBef>
              <a:buClr>
                <a:schemeClr val="dk1"/>
              </a:buClr>
              <a:buSzPts val="1200"/>
              <a:buFont typeface="Courier New"/>
              <a:buChar char="o"/>
            </a:pPr>
            <a:r>
              <a:rPr lang="fr-FR" b="1" i="1" dirty="0"/>
              <a:t>Question 1 </a:t>
            </a:r>
            <a:r>
              <a:rPr lang="fr-FR" i="1" dirty="0"/>
              <a:t>: À quel niveau (national, district, etc.) les données/informations devraient-elles être partagées entre les secteurs pour améliorer la surveillance et la mise en œuvre des mesures de contrôle/prévention ?</a:t>
            </a:r>
            <a:endParaRPr dirty="0"/>
          </a:p>
          <a:p>
            <a:pPr marL="652099" lvl="1" indent="-177845">
              <a:lnSpc>
                <a:spcPct val="115000"/>
              </a:lnSpc>
              <a:spcBef>
                <a:spcPts val="0"/>
              </a:spcBef>
              <a:buClr>
                <a:schemeClr val="dk1"/>
              </a:buClr>
              <a:buSzPts val="1200"/>
              <a:buFont typeface="Courier New"/>
              <a:buChar char="o"/>
            </a:pPr>
            <a:r>
              <a:rPr lang="fr-FR" b="1" i="1" dirty="0"/>
              <a:t>Question 2 </a:t>
            </a:r>
            <a:r>
              <a:rPr lang="fr-FR" i="1" dirty="0"/>
              <a:t>: Créez un diagramme montrant les communications potentielles à chaque niveau. (se référer au diagramme de flux de surveillance de la première présentation, illustré ci-dessous)</a:t>
            </a:r>
            <a:endParaRPr dirty="0"/>
          </a:p>
          <a:p>
            <a:pPr marL="177845" indent="-98803">
              <a:lnSpc>
                <a:spcPct val="115000"/>
              </a:lnSpc>
              <a:spcBef>
                <a:spcPts val="1245"/>
              </a:spcBef>
              <a:buClr>
                <a:schemeClr val="dk1"/>
              </a:buClr>
              <a:buSzPts val="1200"/>
            </a:pPr>
            <a:endParaRPr b="1" i="1" dirty="0"/>
          </a:p>
          <a:p>
            <a:pPr marL="177845" indent="-177845">
              <a:lnSpc>
                <a:spcPct val="115000"/>
              </a:lnSpc>
              <a:spcBef>
                <a:spcPts val="1245"/>
              </a:spcBef>
              <a:buClr>
                <a:schemeClr val="dk1"/>
              </a:buClr>
              <a:buSzPts val="1200"/>
              <a:buFont typeface="Noto Sans Symbols"/>
              <a:buChar char="❖"/>
            </a:pPr>
            <a:r>
              <a:rPr lang="fr-FR" b="1" i="1" dirty="0"/>
              <a:t>Recueillez les réponses de plusieurs participants en classe et discutez des avantages d'un partage accru des données à un niveau supérieur ou inférieur. Il existe de nombreuses réponses correctes. Demandez à un groupe d'afficher et de discuter son diagramme et permettez aux autres groupes de faire des suggestions supplémentaires. </a:t>
            </a:r>
            <a:endParaRPr dirty="0"/>
          </a:p>
          <a:p>
            <a:pPr marL="0" indent="0">
              <a:lnSpc>
                <a:spcPct val="115000"/>
              </a:lnSpc>
              <a:spcBef>
                <a:spcPts val="1245"/>
              </a:spcBef>
            </a:pPr>
            <a:endParaRPr i="1" dirty="0"/>
          </a:p>
          <a:p>
            <a:pPr marL="652099" lvl="1" indent="-177845">
              <a:lnSpc>
                <a:spcPct val="115000"/>
              </a:lnSpc>
              <a:spcBef>
                <a:spcPts val="0"/>
              </a:spcBef>
              <a:buClr>
                <a:schemeClr val="dk1"/>
              </a:buClr>
              <a:buSzPts val="1200"/>
              <a:buFont typeface="Courier New"/>
              <a:buChar char="o"/>
            </a:pPr>
            <a:r>
              <a:rPr lang="fr-FR" b="1" i="1" dirty="0"/>
              <a:t> Questions à débattre :</a:t>
            </a:r>
            <a:endParaRPr dirty="0"/>
          </a:p>
          <a:p>
            <a:pPr marL="1185634" lvl="2" indent="-237127">
              <a:lnSpc>
                <a:spcPct val="115000"/>
              </a:lnSpc>
              <a:spcBef>
                <a:spcPts val="1245"/>
              </a:spcBef>
              <a:buClr>
                <a:schemeClr val="dk1"/>
              </a:buClr>
              <a:buSzPts val="1200"/>
              <a:buFont typeface="+mj-lt"/>
              <a:buAutoNum type="arabicPeriod"/>
            </a:pPr>
            <a:r>
              <a:rPr lang="fr-FR" i="1" dirty="0"/>
              <a:t>Quand les informations sont-elles partagées aux différents niveaux entre les secteurs ? Qui partage l'information entre les secteurs ? </a:t>
            </a:r>
          </a:p>
          <a:p>
            <a:pPr marL="1185634" lvl="2" indent="-237127">
              <a:lnSpc>
                <a:spcPct val="115000"/>
              </a:lnSpc>
              <a:spcBef>
                <a:spcPts val="1245"/>
              </a:spcBef>
              <a:buClr>
                <a:schemeClr val="dk1"/>
              </a:buClr>
              <a:buSzPts val="1200"/>
              <a:buFont typeface="+mj-lt"/>
              <a:buAutoNum type="arabicPeriod"/>
            </a:pPr>
            <a:r>
              <a:rPr lang="fr-FR" i="1" dirty="0"/>
              <a:t>Décrivez comment l'échange d'informations entre les secteurs diffère selon qu'il s'agit d'une situation de routine ou d'une situation d'urgence.  </a:t>
            </a:r>
            <a:endParaRPr lang="fr-FR" dirty="0"/>
          </a:p>
          <a:p>
            <a:pPr marL="1185634" lvl="2" indent="-237127">
              <a:lnSpc>
                <a:spcPct val="115000"/>
              </a:lnSpc>
              <a:spcBef>
                <a:spcPts val="1245"/>
              </a:spcBef>
              <a:buClr>
                <a:schemeClr val="dk1"/>
              </a:buClr>
              <a:buSzPts val="1200"/>
              <a:buFont typeface="+mj-lt"/>
              <a:buAutoNum type="arabicPeriod"/>
            </a:pPr>
            <a:r>
              <a:rPr lang="fr-FR" i="1" dirty="0"/>
              <a:t>Existe-t-il d'autres possibilités d'échange d'informations entre les secteurs à chaque niveau ? Dans quelles circonstances cela pourrait-il être particulièrement important ?</a:t>
            </a:r>
            <a:endParaRPr lang="fr-FR" dirty="0"/>
          </a:p>
          <a:p>
            <a:pPr marL="1185634" lvl="2" indent="-237127">
              <a:lnSpc>
                <a:spcPct val="115000"/>
              </a:lnSpc>
              <a:spcBef>
                <a:spcPts val="1245"/>
              </a:spcBef>
              <a:buClr>
                <a:schemeClr val="dk1"/>
              </a:buClr>
              <a:buSzPts val="1200"/>
              <a:buFont typeface="+mj-lt"/>
              <a:buAutoNum type="arabicPeriod"/>
            </a:pPr>
            <a:r>
              <a:rPr lang="fr-FR" i="1" dirty="0">
                <a:solidFill>
                  <a:srgbClr val="000000"/>
                </a:solidFill>
              </a:rPr>
              <a:t>Quand les informations doivent-elles être partagées </a:t>
            </a:r>
            <a:r>
              <a:rPr lang="fr-FR" i="1" dirty="0"/>
              <a:t>avec le secteur de la santé environnementale ou en provenance de celui-ci ? À quels niveaux </a:t>
            </a:r>
            <a:r>
              <a:rPr lang="fr-FR" i="1" dirty="0">
                <a:solidFill>
                  <a:srgbClr val="000000"/>
                </a:solidFill>
              </a:rPr>
              <a:t>? </a:t>
            </a:r>
            <a:endParaRPr i="1" dirty="0"/>
          </a:p>
          <a:p>
            <a:pPr marL="1185634" lvl="2" indent="-158085">
              <a:lnSpc>
                <a:spcPct val="115000"/>
              </a:lnSpc>
              <a:spcBef>
                <a:spcPts val="622"/>
              </a:spcBef>
              <a:buClr>
                <a:schemeClr val="dk1"/>
              </a:buClr>
              <a:buSzPts val="1200"/>
            </a:pPr>
            <a:endParaRPr i="1" dirty="0"/>
          </a:p>
          <a:p>
            <a:pPr marL="0" indent="0">
              <a:spcBef>
                <a:spcPts val="373"/>
              </a:spcBef>
            </a:pPr>
            <a:endParaRPr dirty="0"/>
          </a:p>
        </p:txBody>
      </p:sp>
      <p:sp>
        <p:nvSpPr>
          <p:cNvPr id="473" name="Google Shape;473;p1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0" name="Google Shape;290;p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spcBef>
                <a:spcPts val="373"/>
              </a:spcBef>
            </a:pPr>
            <a:endParaRPr dirty="0"/>
          </a:p>
          <a:p>
            <a:pPr marL="177845" indent="-177845">
              <a:spcBef>
                <a:spcPts val="373"/>
              </a:spcBef>
              <a:buClr>
                <a:schemeClr val="dk1"/>
              </a:buClr>
              <a:buSzPts val="1200"/>
              <a:buFont typeface="Noto Sans Symbols"/>
              <a:buChar char="▪"/>
            </a:pPr>
            <a:r>
              <a:rPr lang="fr-FR" b="1" u="sng" dirty="0"/>
              <a:t>Demandez</a:t>
            </a:r>
            <a:r>
              <a:rPr lang="fr-FR" b="0" u="none" dirty="0"/>
              <a:t> à </a:t>
            </a:r>
            <a:r>
              <a:rPr lang="fr-FR" dirty="0"/>
              <a:t>un volontaire de lire les objectifs d'apprentissage à haute voix.  </a:t>
            </a:r>
            <a:endParaRPr dirty="0"/>
          </a:p>
        </p:txBody>
      </p:sp>
      <p:sp>
        <p:nvSpPr>
          <p:cNvPr id="291" name="Google Shape;291;p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0:notes"/>
          <p:cNvSpPr>
            <a:spLocks noGrp="1" noRot="1" noChangeAspect="1"/>
          </p:cNvSpPr>
          <p:nvPr>
            <p:ph type="sldImg" idx="2"/>
          </p:nvPr>
        </p:nvSpPr>
        <p:spPr>
          <a:xfrm>
            <a:off x="512763" y="742950"/>
            <a:ext cx="6608762" cy="37179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9" name="Google Shape;479;p2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latin typeface="Arial"/>
                <a:ea typeface="Arial"/>
                <a:cs typeface="Arial"/>
                <a:sym typeface="Arial"/>
              </a:rPr>
              <a:t>Notes de l'instructeur :</a:t>
            </a:r>
            <a:endParaRPr dirty="0"/>
          </a:p>
          <a:p>
            <a:pPr marL="177845" indent="-98803">
              <a:lnSpc>
                <a:spcPct val="115000"/>
              </a:lnSpc>
              <a:spcBef>
                <a:spcPts val="373"/>
              </a:spcBef>
              <a:buClr>
                <a:schemeClr val="dk1"/>
              </a:buClr>
              <a:buSzPts val="1200"/>
            </a:pPr>
            <a:endParaRPr dirty="0"/>
          </a:p>
          <a:p>
            <a:pPr marL="177845" indent="-177845">
              <a:lnSpc>
                <a:spcPct val="115000"/>
              </a:lnSpc>
              <a:spcBef>
                <a:spcPts val="373"/>
              </a:spcBef>
              <a:buClr>
                <a:schemeClr val="dk1"/>
              </a:buClr>
              <a:buSzPts val="1200"/>
              <a:buFont typeface="Noto Sans Symbols"/>
              <a:buChar char="❖"/>
            </a:pPr>
            <a:r>
              <a:rPr lang="fr-FR" b="1" i="1" dirty="0"/>
              <a:t>Cette diapositive devrait être utilisée comme référence pour la deuxième partie de l'activité.</a:t>
            </a:r>
            <a:endParaRPr dirty="0"/>
          </a:p>
        </p:txBody>
      </p:sp>
      <p:sp>
        <p:nvSpPr>
          <p:cNvPr id="480" name="Google Shape;480;p2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buSzPts val="1200"/>
            </a:pPr>
            <a:fld id="{00000000-1234-1234-1234-123412341234}" type="slidenum">
              <a:rPr lang="fr-FR" sz="1200">
                <a:latin typeface="Calibri"/>
                <a:ea typeface="Calibri"/>
                <a:cs typeface="Calibri"/>
                <a:sym typeface="Calibri"/>
              </a:rPr>
              <a:pPr algn="r">
                <a:buSzPts val="1200"/>
              </a:pPr>
              <a:t>20</a:t>
            </a:fld>
            <a:endParaRPr sz="1200">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2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0" name="Google Shape;520;p2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En conclusion, le thème de cette leçon est « Fermer la boucle ! »  Nous avons appris et passé en revue toutes les étapes de la collecte, de l'analyse et de l'interprétation des données, ainsi que de la communication des données aux partenaires appropriés. La prochaine étape consiste à passer à l'action !</a:t>
            </a:r>
            <a:endParaRPr dirty="0"/>
          </a:p>
          <a:p>
            <a:pPr marL="0" indent="0">
              <a:spcBef>
                <a:spcPts val="1618"/>
              </a:spcBef>
            </a:pPr>
            <a:endParaRPr dirty="0"/>
          </a:p>
        </p:txBody>
      </p:sp>
      <p:sp>
        <p:nvSpPr>
          <p:cNvPr id="521" name="Google Shape;521;p2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buSzPts val="1200"/>
            </a:pPr>
            <a:fld id="{00000000-1234-1234-1234-123412341234}" type="slidenum">
              <a:rPr lang="fr-FR" sz="1200">
                <a:latin typeface="Calibri"/>
                <a:ea typeface="Calibri"/>
                <a:cs typeface="Calibri"/>
                <a:sym typeface="Calibri"/>
              </a:rPr>
              <a:pPr algn="r">
                <a:buSzPts val="1200"/>
              </a:pPr>
              <a:t>21</a:t>
            </a:fld>
            <a:endParaRPr sz="1200">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2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6" name="Google Shape;526;p2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dirty="0"/>
              <a:t>En résumé, la communication est un élément important du cycle de surveillance de la santé publique. Elle permet notamment de boucler la boucle du retour d'information avec ceux qui fournissent les données de surveillance en premier lieu. </a:t>
            </a:r>
            <a:endParaRPr dirty="0"/>
          </a:p>
          <a:p>
            <a:pPr marL="177845"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L'une des définitions de la surveillance comprend la phrase suivante : « et diffuser l'information à ceux qui ont besoin de savoir. » Pensez de manière générale à « ceux qui ont besoin de savoir », y compris la communauté des soins de santé qui doit établir les diagnostics, les autres secteurs qui pourraient contribuer à l'effort de réponse, les journalistes, les décideurs (en particulier les responsables de la santé publique, mais aussi parfois les législateurs et autres), et le public.</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La communication régulière des données de surveillance peut permettre d'améliorer le diagnostic, la notification, la bonne volonté, l'identification des problèmes de qualité des données, l'amélioration des données pour la prise de décision, le renforcement des collaborations et l'établissement de liens pour les communications d'urgence.</a:t>
            </a:r>
            <a:endParaRPr dirty="0"/>
          </a:p>
          <a:p>
            <a:pPr marL="177845"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Demandez </a:t>
            </a:r>
            <a:r>
              <a:rPr lang="fr-FR" dirty="0"/>
              <a:t>s'il y a des questions d'éclaircissement avant de poursuivre et répondez-y si nécessaire.</a:t>
            </a:r>
            <a:endParaRPr dirty="0"/>
          </a:p>
          <a:p>
            <a:pPr marL="0" indent="0">
              <a:spcBef>
                <a:spcPts val="1618"/>
              </a:spcBef>
            </a:pPr>
            <a:endParaRPr dirty="0"/>
          </a:p>
        </p:txBody>
      </p:sp>
      <p:sp>
        <p:nvSpPr>
          <p:cNvPr id="527" name="Google Shape;527;p2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2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3" name="Google Shape;533;p2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buClr>
                <a:schemeClr val="dk1"/>
              </a:buClr>
              <a:buSzPts val="1200"/>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i="1" dirty="0"/>
              <a:t>Demandez à un volontaire de lire les objectifs à haute voix.</a:t>
            </a:r>
            <a:endParaRPr dirty="0"/>
          </a:p>
          <a:p>
            <a:pPr marL="0" indent="0">
              <a:spcBef>
                <a:spcPts val="373"/>
              </a:spcBef>
              <a:buClr>
                <a:schemeClr val="dk1"/>
              </a:buClr>
              <a:buSzPts val="1200"/>
            </a:pPr>
            <a:endParaRPr b="1" i="1" dirty="0"/>
          </a:p>
          <a:p>
            <a:pPr marL="177845" indent="-177845">
              <a:spcBef>
                <a:spcPts val="373"/>
              </a:spcBef>
              <a:buClr>
                <a:schemeClr val="dk1"/>
              </a:buClr>
              <a:buSzPts val="1200"/>
              <a:buFont typeface="Noto Sans Symbols"/>
              <a:buChar char="▪"/>
            </a:pPr>
            <a:r>
              <a:rPr lang="fr-FR" b="1" i="1" u="sng" dirty="0"/>
              <a:t>Demandez</a:t>
            </a:r>
            <a:r>
              <a:rPr lang="fr-FR" b="1" i="1" dirty="0"/>
              <a:t> </a:t>
            </a:r>
            <a:r>
              <a:rPr lang="fr-FR" dirty="0"/>
              <a:t>si ces objectifs ont été traités de manière adéquate. Demandez si des éclaircissements sont nécessaires.  </a:t>
            </a:r>
            <a:endParaRPr dirty="0"/>
          </a:p>
          <a:p>
            <a:pPr marL="177845" indent="-98803">
              <a:spcBef>
                <a:spcPts val="373"/>
              </a:spcBef>
              <a:buClr>
                <a:schemeClr val="dk1"/>
              </a:buClr>
              <a:buSzPts val="1200"/>
            </a:pPr>
            <a:endParaRPr dirty="0"/>
          </a:p>
          <a:p>
            <a:pPr marL="177845" indent="-177845">
              <a:spcBef>
                <a:spcPts val="373"/>
              </a:spcBef>
              <a:buClr>
                <a:schemeClr val="dk1"/>
              </a:buClr>
              <a:buSzPts val="1200"/>
              <a:buFont typeface="Noto Sans Symbols"/>
              <a:buChar char="▪"/>
            </a:pPr>
            <a:r>
              <a:rPr lang="fr-FR" b="1" u="sng" dirty="0"/>
              <a:t>Répondez</a:t>
            </a:r>
            <a:r>
              <a:rPr lang="fr-FR" dirty="0"/>
              <a:t> aux questions et/ou clarifier, si nécessaire.</a:t>
            </a:r>
            <a:endParaRPr b="1" i="1" u="sng" dirty="0"/>
          </a:p>
          <a:p>
            <a:pPr marL="0" indent="0">
              <a:spcBef>
                <a:spcPts val="373"/>
              </a:spcBef>
            </a:pPr>
            <a:endParaRPr dirty="0"/>
          </a:p>
        </p:txBody>
      </p:sp>
      <p:sp>
        <p:nvSpPr>
          <p:cNvPr id="534" name="Google Shape;534;p2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6" name="Google Shape;296;p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a:latin typeface="Arial"/>
                <a:ea typeface="Arial"/>
                <a:cs typeface="Arial"/>
                <a:sym typeface="Arial"/>
              </a:rPr>
              <a:t>Notes de l'instructeur :</a:t>
            </a:r>
            <a:endParaRPr/>
          </a:p>
          <a:p>
            <a:pPr marL="0" indent="0">
              <a:spcBef>
                <a:spcPts val="0"/>
              </a:spcBef>
              <a:buClr>
                <a:schemeClr val="dk1"/>
              </a:buClr>
              <a:buSzPts val="1200"/>
            </a:pPr>
            <a:endParaRPr b="1">
              <a:latin typeface="Arial"/>
              <a:ea typeface="Arial"/>
              <a:cs typeface="Arial"/>
              <a:sym typeface="Arial"/>
            </a:endParaRPr>
          </a:p>
          <a:p>
            <a:pPr marL="177845" indent="-177845">
              <a:spcBef>
                <a:spcPts val="0"/>
              </a:spcBef>
              <a:buClr>
                <a:schemeClr val="dk1"/>
              </a:buClr>
              <a:buSzPts val="1200"/>
              <a:buFont typeface="Noto Sans Symbols"/>
              <a:buChar char="❖"/>
            </a:pPr>
            <a:r>
              <a:rPr lang="fr-FR" b="1" i="1">
                <a:latin typeface="Arial"/>
                <a:ea typeface="Arial"/>
                <a:cs typeface="Arial"/>
                <a:sym typeface="Arial"/>
              </a:rPr>
              <a:t>Ces icônes servent de signaux pour vous aider à naviguer dans le contenu et à savoir ce qui vous attend.</a:t>
            </a:r>
            <a:endParaRPr/>
          </a:p>
          <a:p>
            <a:pPr marL="0" indent="0">
              <a:spcBef>
                <a:spcPts val="373"/>
              </a:spcBef>
            </a:pPr>
            <a:endParaRPr/>
          </a:p>
        </p:txBody>
      </p:sp>
      <p:sp>
        <p:nvSpPr>
          <p:cNvPr id="297" name="Google Shape;297;p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1" name="Google Shape;301;p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177845" indent="-98803">
              <a:spcBef>
                <a:spcPts val="996"/>
              </a:spcBef>
              <a:buClr>
                <a:schemeClr val="dk1"/>
              </a:buClr>
              <a:buSzPts val="1200"/>
            </a:pPr>
            <a:endParaRPr b="1" u="sng" dirty="0"/>
          </a:p>
          <a:p>
            <a:pPr marL="177845" indent="-177845">
              <a:spcBef>
                <a:spcPts val="373"/>
              </a:spcBef>
              <a:buClr>
                <a:schemeClr val="dk1"/>
              </a:buClr>
              <a:buSzPts val="1200"/>
              <a:buFont typeface="Noto Sans Symbols"/>
              <a:buChar char="▪"/>
            </a:pPr>
            <a:r>
              <a:rPr lang="fr-FR" b="1" u="sng" dirty="0"/>
              <a:t>Dites</a:t>
            </a:r>
            <a:r>
              <a:rPr lang="fr-FR" dirty="0"/>
              <a:t> : Une communication régulière est un élément essentiel d'une surveillance efficace des maladies et des systèmes de réponse. </a:t>
            </a:r>
            <a:r>
              <a:rPr lang="fr-FR" b="1" dirty="0"/>
              <a:t>&lt;CLIQUER&gt;  </a:t>
            </a:r>
            <a:endParaRPr dirty="0"/>
          </a:p>
          <a:p>
            <a:pPr marL="177845" indent="-98803">
              <a:spcBef>
                <a:spcPts val="373"/>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Dites</a:t>
            </a:r>
            <a:r>
              <a:rPr lang="fr-FR" dirty="0"/>
              <a:t> : Lors de la planification de la communication sur la surveillance des maladies, les responsables de la surveillance au niveau du district doivent répondre à ces cinq questions :</a:t>
            </a:r>
            <a:endParaRPr dirty="0"/>
          </a:p>
          <a:p>
            <a:pPr marL="0" indent="0">
              <a:lnSpc>
                <a:spcPct val="115000"/>
              </a:lnSpc>
              <a:spcBef>
                <a:spcPts val="1245"/>
              </a:spcBef>
            </a:pPr>
            <a:endParaRPr dirty="0"/>
          </a:p>
          <a:p>
            <a:pPr marL="829944" lvl="1" indent="-355690">
              <a:lnSpc>
                <a:spcPct val="115000"/>
              </a:lnSpc>
              <a:spcBef>
                <a:spcPts val="622"/>
              </a:spcBef>
              <a:buClr>
                <a:schemeClr val="dk1"/>
              </a:buClr>
              <a:buSzPts val="1200"/>
              <a:buFont typeface="Courier New"/>
              <a:buChar char="o"/>
            </a:pPr>
            <a:r>
              <a:rPr lang="fr-FR" b="1" dirty="0"/>
              <a:t>Qui </a:t>
            </a:r>
            <a:r>
              <a:rPr lang="fr-FR" dirty="0"/>
              <a:t>a besoin de ces informations ?</a:t>
            </a:r>
            <a:endParaRPr dirty="0"/>
          </a:p>
          <a:p>
            <a:pPr marL="829944" lvl="1" indent="-355690">
              <a:lnSpc>
                <a:spcPct val="115000"/>
              </a:lnSpc>
              <a:spcBef>
                <a:spcPts val="0"/>
              </a:spcBef>
              <a:buClr>
                <a:schemeClr val="dk1"/>
              </a:buClr>
              <a:buSzPts val="1200"/>
              <a:buFont typeface="Courier New"/>
              <a:buChar char="o"/>
            </a:pPr>
            <a:r>
              <a:rPr lang="fr-FR" b="1" dirty="0"/>
              <a:t>Quelles </a:t>
            </a:r>
            <a:r>
              <a:rPr lang="fr-FR" dirty="0"/>
              <a:t>informations seront partagées ?</a:t>
            </a:r>
            <a:endParaRPr dirty="0"/>
          </a:p>
          <a:p>
            <a:pPr marL="829944" lvl="1" indent="-355690">
              <a:lnSpc>
                <a:spcPct val="115000"/>
              </a:lnSpc>
              <a:spcBef>
                <a:spcPts val="0"/>
              </a:spcBef>
              <a:buClr>
                <a:schemeClr val="dk1"/>
              </a:buClr>
              <a:buSzPts val="1200"/>
              <a:buFont typeface="Courier New"/>
              <a:buChar char="o"/>
            </a:pPr>
            <a:r>
              <a:rPr lang="fr-FR" b="1" dirty="0"/>
              <a:t>Comment </a:t>
            </a:r>
            <a:r>
              <a:rPr lang="fr-FR" dirty="0"/>
              <a:t>ces informations seront-elles partagées ?</a:t>
            </a:r>
            <a:endParaRPr dirty="0"/>
          </a:p>
          <a:p>
            <a:pPr marL="829944" lvl="1" indent="-355690">
              <a:lnSpc>
                <a:spcPct val="115000"/>
              </a:lnSpc>
              <a:spcBef>
                <a:spcPts val="0"/>
              </a:spcBef>
              <a:buClr>
                <a:schemeClr val="dk1"/>
              </a:buClr>
              <a:buSzPts val="1200"/>
              <a:buFont typeface="Courier New"/>
              <a:buChar char="o"/>
            </a:pPr>
            <a:r>
              <a:rPr lang="fr-FR" b="1" dirty="0"/>
              <a:t>Quand </a:t>
            </a:r>
            <a:r>
              <a:rPr lang="fr-FR" dirty="0"/>
              <a:t>les informations seront-elles communiquées ?</a:t>
            </a:r>
            <a:endParaRPr dirty="0"/>
          </a:p>
          <a:p>
            <a:pPr marL="829944" lvl="1" indent="-355690">
              <a:lnSpc>
                <a:spcPct val="115000"/>
              </a:lnSpc>
              <a:spcBef>
                <a:spcPts val="0"/>
              </a:spcBef>
              <a:buClr>
                <a:schemeClr val="dk1"/>
              </a:buClr>
              <a:buSzPts val="1200"/>
              <a:buFont typeface="Courier New"/>
              <a:buChar char="o"/>
            </a:pPr>
            <a:r>
              <a:rPr lang="fr-FR" b="1" dirty="0"/>
              <a:t>Quelle </a:t>
            </a:r>
            <a:r>
              <a:rPr lang="fr-FR" dirty="0"/>
              <a:t>est la fréquence des mises à jour ?</a:t>
            </a:r>
            <a:endParaRPr dirty="0"/>
          </a:p>
          <a:p>
            <a:pPr marL="0" indent="0">
              <a:lnSpc>
                <a:spcPct val="115000"/>
              </a:lnSpc>
              <a:spcBef>
                <a:spcPts val="1245"/>
              </a:spcBef>
            </a:pPr>
            <a:endParaRPr sz="1900" dirty="0">
              <a:latin typeface="Times New Roman"/>
              <a:ea typeface="Times New Roman"/>
              <a:cs typeface="Times New Roman"/>
              <a:sym typeface="Times New Roman"/>
            </a:endParaRPr>
          </a:p>
          <a:p>
            <a:pPr marL="0" indent="0">
              <a:spcBef>
                <a:spcPts val="1618"/>
              </a:spcBef>
            </a:pPr>
            <a:endParaRPr dirty="0"/>
          </a:p>
        </p:txBody>
      </p:sp>
      <p:sp>
        <p:nvSpPr>
          <p:cNvPr id="302" name="Google Shape;302;p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buSzPts val="1200"/>
            </a:pPr>
            <a:fld id="{00000000-1234-1234-1234-123412341234}" type="slidenum">
              <a:rPr lang="fr-FR" sz="1200">
                <a:latin typeface="Calibri"/>
                <a:ea typeface="Calibri"/>
                <a:cs typeface="Calibri"/>
                <a:sym typeface="Calibri"/>
              </a:rPr>
              <a:pPr algn="r">
                <a:buSzPts val="1200"/>
              </a:pPr>
              <a:t>4</a:t>
            </a:fld>
            <a:endParaRPr sz="1200">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8" name="Google Shape;308;p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996"/>
              </a:spcBef>
              <a:buClr>
                <a:schemeClr val="dk1"/>
              </a:buClr>
              <a:buSzPts val="1200"/>
            </a:pPr>
            <a:endParaRPr b="1" u="sng" dirty="0"/>
          </a:p>
          <a:p>
            <a:pPr marL="177845" indent="-177845">
              <a:spcBef>
                <a:spcPts val="373"/>
              </a:spcBef>
              <a:buClr>
                <a:schemeClr val="dk1"/>
              </a:buClr>
              <a:buSzPts val="1200"/>
              <a:buFont typeface="Noto Sans Symbols"/>
              <a:buChar char="▪"/>
            </a:pPr>
            <a:r>
              <a:rPr lang="fr-FR" b="1" u="sng" dirty="0"/>
              <a:t>Posez la question</a:t>
            </a:r>
            <a:r>
              <a:rPr lang="fr-FR" dirty="0"/>
              <a:t> : Avec qui devriez-vous partager les informations relatives à la surveillance ?  Qui a besoin de savoir ou pourrait souhaiter savoir ?</a:t>
            </a:r>
            <a:endParaRPr dirty="0"/>
          </a:p>
          <a:p>
            <a:pPr marL="177845" indent="-98803">
              <a:spcBef>
                <a:spcPts val="373"/>
              </a:spcBef>
              <a:buClr>
                <a:schemeClr val="dk1"/>
              </a:buClr>
              <a:buSzPts val="1200"/>
            </a:pPr>
            <a:endParaRPr i="1" dirty="0"/>
          </a:p>
          <a:p>
            <a:pPr marL="177845" indent="-177845">
              <a:spcBef>
                <a:spcPts val="373"/>
              </a:spcBef>
              <a:buClr>
                <a:schemeClr val="dk1"/>
              </a:buClr>
              <a:buSzPts val="1200"/>
              <a:buFont typeface="Noto Sans Symbols"/>
              <a:buChar char="❖"/>
            </a:pPr>
            <a:r>
              <a:rPr lang="fr-FR" b="1" i="1" dirty="0"/>
              <a:t>Solliciter quelques réponses de la part de volontaires.</a:t>
            </a:r>
            <a:endParaRPr dirty="0"/>
          </a:p>
          <a:p>
            <a:pPr marL="0" indent="0">
              <a:spcBef>
                <a:spcPts val="373"/>
              </a:spcBef>
              <a:buClr>
                <a:schemeClr val="dk1"/>
              </a:buClr>
              <a:buSzPts val="1200"/>
            </a:pPr>
            <a:endParaRPr b="1" u="sng" dirty="0"/>
          </a:p>
          <a:p>
            <a:pPr marL="177845" indent="-177845">
              <a:spcBef>
                <a:spcPts val="373"/>
              </a:spcBef>
              <a:buClr>
                <a:schemeClr val="dk1"/>
              </a:buClr>
              <a:buSzPts val="1200"/>
              <a:buFont typeface="Noto Sans Symbols"/>
              <a:buChar char="▪"/>
            </a:pPr>
            <a:r>
              <a:rPr lang="fr-FR" b="1" u="sng" dirty="0"/>
              <a:t>Remerciez</a:t>
            </a:r>
            <a:r>
              <a:rPr lang="fr-FR" b="1" u="none" dirty="0"/>
              <a:t> </a:t>
            </a:r>
            <a:r>
              <a:rPr lang="fr-FR" b="0" u="none" dirty="0"/>
              <a:t>les participants pour leurs</a:t>
            </a:r>
            <a:r>
              <a:rPr lang="fr-FR" dirty="0"/>
              <a:t> réponses</a:t>
            </a:r>
            <a:r>
              <a:rPr lang="fr-FR" b="1" dirty="0"/>
              <a:t>.&lt;CLIQUER&gt; </a:t>
            </a:r>
            <a:endParaRPr dirty="0"/>
          </a:p>
          <a:p>
            <a:pPr marL="0" indent="0">
              <a:spcBef>
                <a:spcPts val="373"/>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Dites</a:t>
            </a:r>
            <a:r>
              <a:rPr lang="fr-FR" dirty="0"/>
              <a:t> : Considérez trois publics différents. </a:t>
            </a:r>
            <a:r>
              <a:rPr lang="fr-FR" b="1" dirty="0"/>
              <a:t>&lt;CLIQUER&gt; </a:t>
            </a:r>
            <a:r>
              <a:rPr lang="fr-FR" dirty="0"/>
              <a:t>Ceux qui fournissent les données - structures sanitaires, agents de santé animale, personnel de laboratoire (</a:t>
            </a:r>
            <a:r>
              <a:rPr lang="fr-FR" i="1" dirty="0"/>
              <a:t>pour résoudre les problèmes de qualité, remédier aux retards dans les rapports, obtenir des informations supplémentaires ou de suivi</a:t>
            </a:r>
            <a:r>
              <a:rPr lang="fr-FR" dirty="0"/>
              <a:t>). </a:t>
            </a:r>
            <a:r>
              <a:rPr lang="fr-FR" b="1" dirty="0"/>
              <a:t>&lt;CLIQUER&gt; </a:t>
            </a:r>
            <a:endParaRPr dirty="0"/>
          </a:p>
          <a:p>
            <a:pPr marL="177845" indent="-98803">
              <a:spcBef>
                <a:spcPts val="373"/>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Dites</a:t>
            </a:r>
            <a:r>
              <a:rPr lang="fr-FR" dirty="0"/>
              <a:t> : Ceux qui peuvent prendre des décisions concernant l'action - Les dirigeants des structures sanitaires des districts/provinces/états et du niveau central et des différents ministères au niveau national. </a:t>
            </a:r>
            <a:r>
              <a:rPr lang="fr-FR" b="1" dirty="0"/>
              <a:t>&lt;CLIQUER&gt; </a:t>
            </a:r>
            <a:endParaRPr dirty="0"/>
          </a:p>
          <a:p>
            <a:pPr marL="177845" indent="-98803">
              <a:spcBef>
                <a:spcPts val="373"/>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Dites</a:t>
            </a:r>
            <a:r>
              <a:rPr lang="fr-FR" dirty="0"/>
              <a:t> : Le grand public, éventuellement par le biais des médias traditionnels (</a:t>
            </a:r>
            <a:r>
              <a:rPr lang="fr-FR" i="1" dirty="0"/>
              <a:t>communiqué de presse</a:t>
            </a:r>
            <a:r>
              <a:rPr lang="fr-FR" dirty="0"/>
              <a:t>) ou des médias sociaux, des sites web, etc.  La communication doit traiter à la fois :</a:t>
            </a:r>
            <a:endParaRPr dirty="0"/>
          </a:p>
          <a:p>
            <a:pPr marL="652099" lvl="1" indent="-177845">
              <a:spcBef>
                <a:spcPts val="373"/>
              </a:spcBef>
              <a:buClr>
                <a:schemeClr val="dk1"/>
              </a:buClr>
              <a:buSzPts val="1200"/>
              <a:buFont typeface="Courier New"/>
              <a:buChar char="o"/>
            </a:pPr>
            <a:r>
              <a:rPr lang="fr-FR" dirty="0"/>
              <a:t>Des fonctions quotidiennes de la structure sanitaire du district.</a:t>
            </a:r>
            <a:endParaRPr dirty="0"/>
          </a:p>
          <a:p>
            <a:pPr marL="652099" lvl="1" indent="-177845">
              <a:spcBef>
                <a:spcPts val="373"/>
              </a:spcBef>
              <a:buClr>
                <a:schemeClr val="dk1"/>
              </a:buClr>
              <a:buSzPts val="1200"/>
              <a:buFont typeface="Courier New"/>
              <a:buChar char="o"/>
            </a:pPr>
            <a:r>
              <a:rPr lang="fr-FR" dirty="0"/>
              <a:t>De la diffusion d'informations spéciales, y compris les rapports de surveillance des maladies et les résultats des épidémies qui doivent être partagés.</a:t>
            </a:r>
            <a:endParaRPr dirty="0"/>
          </a:p>
          <a:p>
            <a:pPr marL="474254" lvl="1" indent="0">
              <a:lnSpc>
                <a:spcPct val="115000"/>
              </a:lnSpc>
              <a:spcBef>
                <a:spcPts val="0"/>
              </a:spcBef>
              <a:buClr>
                <a:schemeClr val="dk1"/>
              </a:buClr>
              <a:buSzPts val="1200"/>
            </a:pPr>
            <a:endParaRPr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La communication fonctionne mieux lorsque les informations sont partagées dans les deux sens !</a:t>
            </a:r>
            <a:endParaRPr dirty="0"/>
          </a:p>
          <a:p>
            <a:pPr marL="0" indent="0">
              <a:spcBef>
                <a:spcPts val="996"/>
              </a:spcBef>
            </a:pPr>
            <a:endParaRPr dirty="0"/>
          </a:p>
        </p:txBody>
      </p:sp>
      <p:sp>
        <p:nvSpPr>
          <p:cNvPr id="309" name="Google Shape;309;p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1" name="Google Shape;321;p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spcBef>
                <a:spcPts val="0"/>
              </a:spcBef>
            </a:pPr>
            <a:r>
              <a:rPr lang="fr-FR" b="1" dirty="0"/>
              <a:t>Notes de l'instructeur :</a:t>
            </a:r>
            <a:endParaRPr dirty="0"/>
          </a:p>
          <a:p>
            <a:pPr marL="474254" indent="-474254">
              <a:spcBef>
                <a:spcPts val="622"/>
              </a:spcBef>
            </a:pPr>
            <a:endParaRPr b="1" dirty="0"/>
          </a:p>
          <a:p>
            <a:pPr marL="177845" indent="-177845">
              <a:spcBef>
                <a:spcPts val="622"/>
              </a:spcBef>
              <a:buClr>
                <a:schemeClr val="dk1"/>
              </a:buClr>
              <a:buSzPts val="1200"/>
              <a:buFont typeface="Noto Sans Symbols"/>
              <a:buChar char="▪"/>
            </a:pPr>
            <a:r>
              <a:rPr lang="fr-FR" b="1" u="sng" dirty="0"/>
              <a:t>Demander</a:t>
            </a:r>
            <a:r>
              <a:rPr lang="fr-FR" dirty="0"/>
              <a:t> : Quel type d'information doit être communiqué ?</a:t>
            </a:r>
            <a:endParaRPr dirty="0"/>
          </a:p>
          <a:p>
            <a:pPr marL="177845" indent="-98803">
              <a:spcBef>
                <a:spcPts val="622"/>
              </a:spcBef>
              <a:buClr>
                <a:schemeClr val="dk1"/>
              </a:buClr>
              <a:buSzPts val="1200"/>
            </a:pPr>
            <a:endParaRPr b="1" dirty="0"/>
          </a:p>
          <a:p>
            <a:pPr marL="177845" indent="-177845">
              <a:spcBef>
                <a:spcPts val="622"/>
              </a:spcBef>
              <a:buClr>
                <a:schemeClr val="dk1"/>
              </a:buClr>
              <a:buSzPts val="1200"/>
              <a:buFont typeface="Noto Sans Symbols"/>
              <a:buChar char="❖"/>
            </a:pPr>
            <a:r>
              <a:rPr lang="fr-FR" b="1" i="1" dirty="0"/>
              <a:t> Solliciter quelques réponses de la part des volontaires.</a:t>
            </a:r>
            <a:endParaRPr dirty="0"/>
          </a:p>
          <a:p>
            <a:pPr marL="474254" indent="-474254">
              <a:spcBef>
                <a:spcPts val="622"/>
              </a:spcBef>
            </a:pPr>
            <a:endParaRPr i="1" dirty="0"/>
          </a:p>
          <a:p>
            <a:pPr marL="177845" indent="-177845">
              <a:spcBef>
                <a:spcPts val="622"/>
              </a:spcBef>
              <a:buClr>
                <a:schemeClr val="dk1"/>
              </a:buClr>
              <a:buSzPts val="1200"/>
              <a:buFont typeface="Noto Sans Symbols"/>
              <a:buChar char="▪"/>
            </a:pPr>
            <a:r>
              <a:rPr lang="fr-FR" b="1" u="sng" dirty="0"/>
              <a:t>Remerciez</a:t>
            </a:r>
            <a:r>
              <a:rPr lang="fr-FR" b="1" u="none" dirty="0"/>
              <a:t> </a:t>
            </a:r>
            <a:r>
              <a:rPr lang="fr-FR" b="0" u="none" dirty="0"/>
              <a:t>les participants pour leurs</a:t>
            </a:r>
            <a:r>
              <a:rPr lang="fr-FR" dirty="0"/>
              <a:t> réponses.</a:t>
            </a:r>
            <a:endParaRPr dirty="0"/>
          </a:p>
          <a:p>
            <a:pPr marL="0" indent="0">
              <a:spcBef>
                <a:spcPts val="1245"/>
              </a:spcBef>
              <a:buClr>
                <a:schemeClr val="dk1"/>
              </a:buClr>
              <a:buSzPts val="1200"/>
            </a:pPr>
            <a:r>
              <a:rPr lang="fr-FR" b="1" i="1" dirty="0"/>
              <a:t> </a:t>
            </a:r>
            <a:endParaRPr dirty="0"/>
          </a:p>
          <a:p>
            <a:pPr marL="177845" indent="-177845">
              <a:spcBef>
                <a:spcPts val="2490"/>
              </a:spcBef>
              <a:buClr>
                <a:schemeClr val="dk1"/>
              </a:buClr>
              <a:buSzPts val="1200"/>
              <a:buFont typeface="Noto Sans Symbols"/>
              <a:buChar char="▪"/>
            </a:pPr>
            <a:r>
              <a:rPr lang="fr-FR" b="1" u="sng" dirty="0"/>
              <a:t>Dites</a:t>
            </a:r>
            <a:r>
              <a:rPr lang="fr-FR" dirty="0"/>
              <a:t> : au niveau du district, les résultats de la surveillance incluent souvent :</a:t>
            </a:r>
            <a:endParaRPr dirty="0"/>
          </a:p>
          <a:p>
            <a:pPr marL="0" indent="0">
              <a:spcBef>
                <a:spcPts val="1867"/>
              </a:spcBef>
            </a:pPr>
            <a:endParaRPr dirty="0"/>
          </a:p>
          <a:p>
            <a:pPr marL="652099" lvl="1" indent="-177845">
              <a:spcBef>
                <a:spcPts val="622"/>
              </a:spcBef>
              <a:buClr>
                <a:schemeClr val="dk1"/>
              </a:buClr>
              <a:buSzPts val="1200"/>
              <a:buFont typeface="Courier New"/>
              <a:buChar char="o"/>
            </a:pPr>
            <a:r>
              <a:rPr lang="fr-FR" b="1" dirty="0"/>
              <a:t>&lt;CLIQUER&gt; </a:t>
            </a:r>
            <a:r>
              <a:rPr lang="fr-FR" dirty="0"/>
              <a:t>Les données de surveillance des maladies de routine qui sont soumises à un niveau supérieur par le biais de rapports hebdomadaires ou mensuels</a:t>
            </a:r>
            <a:r>
              <a:rPr lang="fr-FR" b="1" dirty="0"/>
              <a:t>.</a:t>
            </a:r>
            <a:endParaRPr dirty="0"/>
          </a:p>
          <a:p>
            <a:pPr marL="652099" lvl="1" indent="-177845">
              <a:spcBef>
                <a:spcPts val="0"/>
              </a:spcBef>
              <a:buClr>
                <a:schemeClr val="dk1"/>
              </a:buClr>
              <a:buSzPts val="1200"/>
              <a:buFont typeface="Courier New"/>
              <a:buChar char="o"/>
            </a:pPr>
            <a:r>
              <a:rPr lang="fr-FR" b="1" dirty="0"/>
              <a:t>&lt;CLIQUER&gt; </a:t>
            </a:r>
            <a:r>
              <a:rPr lang="fr-FR" dirty="0"/>
              <a:t>Des alertes de flambées épidémiques et autres événements présentant un intérêt pour la santé publique (</a:t>
            </a:r>
            <a:r>
              <a:rPr lang="fr-FR" i="1" dirty="0"/>
              <a:t>qui peuvent inclure des maladies émergentes ou zoonotiques</a:t>
            </a:r>
            <a:r>
              <a:rPr lang="fr-FR" dirty="0"/>
              <a:t>)</a:t>
            </a:r>
            <a:endParaRPr dirty="0"/>
          </a:p>
          <a:p>
            <a:pPr marL="652099" lvl="1" indent="-177845">
              <a:spcBef>
                <a:spcPts val="0"/>
              </a:spcBef>
              <a:buClr>
                <a:schemeClr val="dk1"/>
              </a:buClr>
              <a:buSzPts val="1200"/>
              <a:buFont typeface="Courier New"/>
              <a:buChar char="o"/>
            </a:pPr>
            <a:r>
              <a:rPr lang="fr-FR" b="1" dirty="0"/>
              <a:t>&lt;CLIQUER&gt; </a:t>
            </a:r>
            <a:r>
              <a:rPr lang="fr-FR" dirty="0"/>
              <a:t>Un feedback de suivi et d'évaluation concernant la qualité et l'actualité des données de surveillance (</a:t>
            </a:r>
            <a:r>
              <a:rPr lang="fr-FR" i="1" dirty="0"/>
              <a:t>nous en discuterons plus en détail au cours de la prochaine leçon</a:t>
            </a:r>
            <a:r>
              <a:rPr lang="fr-FR" dirty="0"/>
              <a:t>)</a:t>
            </a:r>
            <a:r>
              <a:rPr lang="fr-FR" b="1" dirty="0"/>
              <a:t>.</a:t>
            </a:r>
            <a:endParaRPr dirty="0"/>
          </a:p>
          <a:p>
            <a:pPr marL="652099" lvl="1" indent="-177845">
              <a:spcBef>
                <a:spcPts val="0"/>
              </a:spcBef>
              <a:buClr>
                <a:schemeClr val="dk1"/>
              </a:buClr>
              <a:buSzPts val="1200"/>
              <a:buFont typeface="Courier New"/>
              <a:buChar char="o"/>
            </a:pPr>
            <a:r>
              <a:rPr lang="fr-FR" b="1" dirty="0"/>
              <a:t>&lt;CLIQUER&gt; </a:t>
            </a:r>
            <a:r>
              <a:rPr lang="fr-FR" dirty="0"/>
              <a:t>Les changements dans la notification des maladies ou si de nouvelles définitions de cas ou de nouveaux tests de laboratoire sont disponibles</a:t>
            </a:r>
            <a:r>
              <a:rPr lang="fr-FR" b="1" dirty="0"/>
              <a:t>.</a:t>
            </a:r>
            <a:endParaRPr dirty="0"/>
          </a:p>
          <a:p>
            <a:pPr marL="0" indent="0">
              <a:spcBef>
                <a:spcPts val="1245"/>
              </a:spcBef>
            </a:pPr>
            <a:endParaRPr dirty="0"/>
          </a:p>
          <a:p>
            <a:pPr marL="177845" indent="-177845">
              <a:spcBef>
                <a:spcPts val="1867"/>
              </a:spcBef>
              <a:buClr>
                <a:schemeClr val="dk1"/>
              </a:buClr>
              <a:buSzPts val="1200"/>
              <a:buFont typeface="Noto Sans Symbols"/>
              <a:buChar char="▪"/>
            </a:pPr>
            <a:r>
              <a:rPr lang="fr-FR" b="1" u="sng" dirty="0"/>
              <a:t>Dites</a:t>
            </a:r>
            <a:r>
              <a:rPr lang="fr-FR" dirty="0"/>
              <a:t> : Certains districts ont un format standard pour les résumés de routine des données de surveillance et le feedback de suivi et d'évaluation. D'autres n'ont pas de format standard.</a:t>
            </a:r>
            <a:endParaRPr dirty="0"/>
          </a:p>
          <a:p>
            <a:pPr marL="0" indent="0">
              <a:spcBef>
                <a:spcPts val="996"/>
              </a:spcBef>
            </a:pPr>
            <a:endParaRPr dirty="0"/>
          </a:p>
        </p:txBody>
      </p:sp>
      <p:sp>
        <p:nvSpPr>
          <p:cNvPr id="322" name="Google Shape;322;p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9" name="Google Shape;329;p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spcBef>
                <a:spcPts val="622"/>
              </a:spcBef>
              <a:buClr>
                <a:schemeClr val="dk1"/>
              </a:buClr>
              <a:buSzPts val="1200"/>
              <a:buFont typeface="Noto Sans Symbols"/>
              <a:buChar char="▪"/>
            </a:pPr>
            <a:r>
              <a:rPr lang="fr-FR" b="1" u="sng" dirty="0"/>
              <a:t>Demandez</a:t>
            </a:r>
            <a:r>
              <a:rPr lang="fr-FR" dirty="0"/>
              <a:t> : Comment suggéreriez-vous de communiquer les informations relatives à la surveillance ?</a:t>
            </a:r>
            <a:endParaRPr dirty="0"/>
          </a:p>
          <a:p>
            <a:pPr marL="474254" indent="-474254">
              <a:lnSpc>
                <a:spcPct val="115000"/>
              </a:lnSpc>
              <a:spcBef>
                <a:spcPts val="622"/>
              </a:spcBef>
            </a:pPr>
            <a:endParaRPr b="1" dirty="0"/>
          </a:p>
          <a:p>
            <a:pPr marL="177845" indent="-177845">
              <a:spcBef>
                <a:spcPts val="622"/>
              </a:spcBef>
              <a:buClr>
                <a:schemeClr val="dk1"/>
              </a:buClr>
              <a:buSzPts val="1200"/>
              <a:buFont typeface="Noto Sans Symbols"/>
              <a:buChar char="❖"/>
            </a:pPr>
            <a:r>
              <a:rPr lang="fr-FR" b="1" i="1" dirty="0"/>
              <a:t>Solliciter quelques réponses de la part des volontaires.</a:t>
            </a:r>
            <a:endParaRPr dirty="0"/>
          </a:p>
          <a:p>
            <a:pPr marL="0" indent="0">
              <a:lnSpc>
                <a:spcPct val="115000"/>
              </a:lnSpc>
              <a:spcBef>
                <a:spcPts val="1245"/>
              </a:spcBef>
            </a:pPr>
            <a:endParaRPr b="1" u="sng" dirty="0"/>
          </a:p>
          <a:p>
            <a:pPr marL="177845" indent="-177845">
              <a:lnSpc>
                <a:spcPct val="115000"/>
              </a:lnSpc>
              <a:spcBef>
                <a:spcPts val="1245"/>
              </a:spcBef>
              <a:buClr>
                <a:schemeClr val="dk1"/>
              </a:buClr>
              <a:buSzPts val="1200"/>
              <a:buFont typeface="Noto Sans Symbols"/>
              <a:buChar char="▪"/>
            </a:pPr>
            <a:r>
              <a:rPr lang="fr-FR" b="1" u="sng" dirty="0"/>
              <a:t>Remerciez</a:t>
            </a:r>
            <a:r>
              <a:rPr lang="fr-FR" b="1" u="none" dirty="0"/>
              <a:t> </a:t>
            </a:r>
            <a:r>
              <a:rPr lang="fr-FR" b="0" u="none" dirty="0"/>
              <a:t>les participants pour leurs</a:t>
            </a:r>
            <a:r>
              <a:rPr lang="fr-FR" dirty="0"/>
              <a:t> réponses</a:t>
            </a:r>
            <a:r>
              <a:rPr lang="fr-FR" b="1" dirty="0"/>
              <a:t>.&lt;CLIQUER&gt; </a:t>
            </a:r>
            <a:endParaRPr dirty="0"/>
          </a:p>
          <a:p>
            <a:pPr marL="177845" indent="-98803">
              <a:lnSpc>
                <a:spcPct val="115000"/>
              </a:lnSpc>
              <a:spcBef>
                <a:spcPts val="1245"/>
              </a:spcBef>
              <a:buClr>
                <a:schemeClr val="dk1"/>
              </a:buClr>
              <a:buSzPts val="1200"/>
            </a:pPr>
            <a:endParaRPr b="1" dirty="0"/>
          </a:p>
          <a:p>
            <a:pPr marL="177845" indent="-177845">
              <a:lnSpc>
                <a:spcPct val="115000"/>
              </a:lnSpc>
              <a:spcBef>
                <a:spcPts val="1245"/>
              </a:spcBef>
              <a:buClr>
                <a:schemeClr val="dk1"/>
              </a:buClr>
              <a:buSzPts val="1200"/>
              <a:buFont typeface="Noto Sans Symbols"/>
              <a:buChar char="▪"/>
            </a:pPr>
            <a:r>
              <a:rPr lang="fr-FR" dirty="0"/>
              <a:t>Les responsables de la surveillance au niveau du district doivent déterminer les meilleures méthodes de communication possibles pour chaque public. Il s'agit notamment d'identifier le(s) numéro(s) de contact des structures sanitaires ou des laboratoires de la région, car un contact rapide peut s'avérer nécessaire. Il est très utile de disposer de plusieurs points de contact, et les réunions en personne peuvent contribuer à instaurer un climat de confiance et offrir un forum pour échanger des idées ou discuter des problèmes. L'internet, avec le courrier électronique et les sites web, et la technologie de la téléphonie mobile, qui permet d'envoyer des SMS, offrent de nombreuses options supplémentaires pour communiquer efficacement.</a:t>
            </a:r>
            <a:endParaRPr dirty="0"/>
          </a:p>
          <a:p>
            <a:pPr marL="0" indent="0">
              <a:lnSpc>
                <a:spcPct val="115000"/>
              </a:lnSpc>
              <a:spcBef>
                <a:spcPts val="2490"/>
              </a:spcBef>
            </a:pPr>
            <a:endParaRPr b="1" dirty="0"/>
          </a:p>
          <a:p>
            <a:pPr marL="177845" indent="-177845">
              <a:lnSpc>
                <a:spcPct val="115000"/>
              </a:lnSpc>
              <a:spcBef>
                <a:spcPts val="1867"/>
              </a:spcBef>
              <a:buClr>
                <a:schemeClr val="dk1"/>
              </a:buClr>
              <a:buSzPts val="1200"/>
              <a:buFont typeface="Noto Sans Symbols"/>
              <a:buChar char="▪"/>
            </a:pPr>
            <a:r>
              <a:rPr lang="fr-FR" b="1" u="sng" dirty="0"/>
              <a:t>Posez la question</a:t>
            </a:r>
            <a:r>
              <a:rPr lang="fr-FR" dirty="0"/>
              <a:t> : Laquelle de ces modalités serait la plus efficace dans ce pays ?</a:t>
            </a:r>
            <a:endParaRPr dirty="0"/>
          </a:p>
          <a:p>
            <a:pPr marL="0" indent="474254">
              <a:lnSpc>
                <a:spcPct val="115000"/>
              </a:lnSpc>
              <a:spcBef>
                <a:spcPts val="622"/>
              </a:spcBef>
            </a:pPr>
            <a:endParaRPr dirty="0"/>
          </a:p>
          <a:p>
            <a:pPr marL="177845" indent="-177845">
              <a:lnSpc>
                <a:spcPct val="115000"/>
              </a:lnSpc>
              <a:spcBef>
                <a:spcPts val="1245"/>
              </a:spcBef>
              <a:buClr>
                <a:schemeClr val="dk1"/>
              </a:buClr>
              <a:buSzPts val="1200"/>
              <a:buFont typeface="Noto Sans Symbols"/>
              <a:buChar char="❖"/>
            </a:pPr>
            <a:r>
              <a:rPr lang="fr-FR" b="1" i="1" dirty="0"/>
              <a:t>Les réponses varieront.</a:t>
            </a:r>
            <a:endParaRPr dirty="0"/>
          </a:p>
          <a:p>
            <a:pPr marL="177845" indent="-98803">
              <a:lnSpc>
                <a:spcPct val="115000"/>
              </a:lnSpc>
              <a:spcBef>
                <a:spcPts val="2490"/>
              </a:spcBef>
              <a:buClr>
                <a:schemeClr val="dk1"/>
              </a:buClr>
              <a:buSzPts val="1200"/>
            </a:pPr>
            <a:endParaRPr b="1" u="sng" dirty="0"/>
          </a:p>
          <a:p>
            <a:pPr marL="177845" indent="-177845">
              <a:lnSpc>
                <a:spcPct val="115000"/>
              </a:lnSpc>
              <a:spcBef>
                <a:spcPts val="1867"/>
              </a:spcBef>
              <a:buClr>
                <a:schemeClr val="dk1"/>
              </a:buClr>
              <a:buSzPts val="1200"/>
              <a:buFont typeface="Noto Sans Symbols"/>
              <a:buChar char="▪"/>
            </a:pPr>
            <a:r>
              <a:rPr lang="fr-FR" b="1" u="sng" dirty="0"/>
              <a:t>Remerciez</a:t>
            </a:r>
            <a:r>
              <a:rPr lang="fr-FR" b="1" u="none" dirty="0"/>
              <a:t> </a:t>
            </a:r>
            <a:r>
              <a:rPr lang="fr-FR" b="0" u="none" dirty="0"/>
              <a:t>les participants pour leurs</a:t>
            </a:r>
            <a:r>
              <a:rPr lang="fr-FR" dirty="0"/>
              <a:t> réponses</a:t>
            </a:r>
            <a:r>
              <a:rPr lang="fr-FR" b="1" i="1" dirty="0"/>
              <a:t>.</a:t>
            </a:r>
            <a:endParaRPr dirty="0"/>
          </a:p>
          <a:p>
            <a:pPr marL="0" indent="0">
              <a:lnSpc>
                <a:spcPct val="115000"/>
              </a:lnSpc>
              <a:spcBef>
                <a:spcPts val="1867"/>
              </a:spcBef>
              <a:buClr>
                <a:schemeClr val="dk1"/>
              </a:buClr>
              <a:buSzPts val="1200"/>
            </a:pPr>
            <a:endParaRPr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Le contenu de ce qui sera communiqué doit être bien réfléchi à l'avance :</a:t>
            </a:r>
            <a:endParaRPr dirty="0"/>
          </a:p>
          <a:p>
            <a:pPr marL="829944" lvl="1" indent="-355690">
              <a:lnSpc>
                <a:spcPct val="115000"/>
              </a:lnSpc>
              <a:spcBef>
                <a:spcPts val="622"/>
              </a:spcBef>
              <a:buClr>
                <a:schemeClr val="dk1"/>
              </a:buClr>
              <a:buSzPts val="1200"/>
              <a:buFont typeface="Courier New"/>
              <a:buChar char="o"/>
            </a:pPr>
            <a:r>
              <a:rPr lang="fr-FR" dirty="0"/>
              <a:t>La communication écrite doit être claire et concise. </a:t>
            </a:r>
            <a:endParaRPr dirty="0"/>
          </a:p>
          <a:p>
            <a:pPr marL="829944" lvl="1" indent="-355690">
              <a:lnSpc>
                <a:spcPct val="115000"/>
              </a:lnSpc>
              <a:spcBef>
                <a:spcPts val="0"/>
              </a:spcBef>
              <a:buClr>
                <a:schemeClr val="dk1"/>
              </a:buClr>
              <a:buSzPts val="1200"/>
              <a:buFont typeface="Courier New"/>
              <a:buChar char="o"/>
            </a:pPr>
            <a:r>
              <a:rPr lang="fr-FR" dirty="0"/>
              <a:t>Les présentations orales, comme les briefings, doivent être rédigées ou doivent au moins suivre un plan afin que les points essentiels soient couverts.</a:t>
            </a:r>
            <a:endParaRPr dirty="0"/>
          </a:p>
          <a:p>
            <a:pPr marL="829944" lvl="1" indent="-355690">
              <a:lnSpc>
                <a:spcPct val="115000"/>
              </a:lnSpc>
              <a:spcBef>
                <a:spcPts val="0"/>
              </a:spcBef>
              <a:buClr>
                <a:schemeClr val="dk1"/>
              </a:buClr>
              <a:buSzPts val="1200"/>
              <a:buFont typeface="Courier New"/>
              <a:buChar char="o"/>
            </a:pPr>
            <a:r>
              <a:rPr lang="fr-FR" dirty="0"/>
              <a:t>Un consensus sur ce qui doit être communiqué au grand public devrait être obtenu entre les ministères et agences concernés avant de diffuser l'information au public.</a:t>
            </a:r>
            <a:endParaRPr dirty="0"/>
          </a:p>
          <a:p>
            <a:pPr marL="652099" lvl="1" indent="-98803">
              <a:lnSpc>
                <a:spcPct val="115000"/>
              </a:lnSpc>
              <a:spcBef>
                <a:spcPts val="1245"/>
              </a:spcBef>
              <a:buClr>
                <a:schemeClr val="dk1"/>
              </a:buClr>
              <a:buSzPts val="1200"/>
            </a:pPr>
            <a:endParaRPr dirty="0"/>
          </a:p>
          <a:p>
            <a:pPr marL="0" indent="0">
              <a:spcBef>
                <a:spcPts val="1618"/>
              </a:spcBef>
            </a:pPr>
            <a:endParaRPr dirty="0"/>
          </a:p>
        </p:txBody>
      </p:sp>
      <p:sp>
        <p:nvSpPr>
          <p:cNvPr id="330" name="Google Shape;330;p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4" name="Google Shape;344;p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 </a:t>
            </a:r>
            <a:r>
              <a:rPr lang="fr-FR" dirty="0"/>
              <a:t>: La fréquence des communications internes ou externes des responsables sanitaires du district dépend du sujet et des priorités du système de surveillance des maladies.</a:t>
            </a:r>
            <a:endParaRPr dirty="0"/>
          </a:p>
          <a:p>
            <a:pPr marL="177845" indent="-98803">
              <a:lnSpc>
                <a:spcPct val="115000"/>
              </a:lnSpc>
              <a:spcBef>
                <a:spcPts val="1245"/>
              </a:spcBef>
              <a:buClr>
                <a:schemeClr val="dk1"/>
              </a:buClr>
              <a:buSzPts val="1200"/>
            </a:pPr>
            <a:endParaRPr b="1" dirty="0"/>
          </a:p>
          <a:p>
            <a:pPr marL="177845" indent="-177845">
              <a:lnSpc>
                <a:spcPct val="115000"/>
              </a:lnSpc>
              <a:spcBef>
                <a:spcPts val="1245"/>
              </a:spcBef>
              <a:buClr>
                <a:schemeClr val="dk1"/>
              </a:buClr>
              <a:buSzPts val="1200"/>
              <a:buFont typeface="Noto Sans Symbols"/>
              <a:buChar char="▪"/>
            </a:pPr>
            <a:r>
              <a:rPr lang="fr-FR" b="1" u="sng" dirty="0"/>
              <a:t>Posez la question</a:t>
            </a:r>
            <a:r>
              <a:rPr lang="fr-FR" dirty="0"/>
              <a:t> : Quelles sont les informations qui pourraient devoir être communiquées immédiatement, ou au moins une fois par semaine ?  Quelles sont les informations qui pourraient être communiquées tous les mois, voire tous les ans ?</a:t>
            </a:r>
            <a:endParaRPr dirty="0"/>
          </a:p>
          <a:p>
            <a:pPr marL="177845" indent="-98803">
              <a:lnSpc>
                <a:spcPct val="115000"/>
              </a:lnSpc>
              <a:spcBef>
                <a:spcPts val="1245"/>
              </a:spcBef>
              <a:buClr>
                <a:schemeClr val="dk1"/>
              </a:buClr>
              <a:buSzPts val="1200"/>
            </a:pPr>
            <a:endParaRPr b="1" i="1" dirty="0"/>
          </a:p>
          <a:p>
            <a:pPr marL="177845" indent="-177845">
              <a:lnSpc>
                <a:spcPct val="115000"/>
              </a:lnSpc>
              <a:spcBef>
                <a:spcPts val="1245"/>
              </a:spcBef>
              <a:buClr>
                <a:schemeClr val="dk1"/>
              </a:buClr>
              <a:buSzPts val="1200"/>
              <a:buFont typeface="Noto Sans Symbols"/>
              <a:buChar char="❖"/>
            </a:pPr>
            <a:r>
              <a:rPr lang="fr-FR" b="1" i="1" dirty="0"/>
              <a:t>Solliciter quelques réponses de la part des volontaires.</a:t>
            </a:r>
            <a:endParaRPr dirty="0"/>
          </a:p>
          <a:p>
            <a:pPr marL="177845"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i="1" dirty="0"/>
              <a:t>Vous pouvez également poser la question suivante : Quelles informations relatives à la surveillance avez-vous ressenti le besoin de communiquer immédiatement ?</a:t>
            </a:r>
            <a:endParaRPr dirty="0"/>
          </a:p>
          <a:p>
            <a:pPr marL="177845" indent="-98803">
              <a:lnSpc>
                <a:spcPct val="115000"/>
              </a:lnSpc>
              <a:spcBef>
                <a:spcPts val="1245"/>
              </a:spcBef>
              <a:buClr>
                <a:schemeClr val="dk1"/>
              </a:buClr>
              <a:buSzPts val="1200"/>
            </a:pPr>
            <a:endParaRPr b="1" i="1" dirty="0"/>
          </a:p>
          <a:p>
            <a:pPr marL="177845" indent="-177845">
              <a:lnSpc>
                <a:spcPct val="115000"/>
              </a:lnSpc>
              <a:spcBef>
                <a:spcPts val="1245"/>
              </a:spcBef>
              <a:buClr>
                <a:schemeClr val="dk1"/>
              </a:buClr>
              <a:buSzPts val="1200"/>
              <a:buFont typeface="Noto Sans Symbols"/>
              <a:buChar char="▪"/>
            </a:pPr>
            <a:r>
              <a:rPr lang="fr-FR" b="1" u="sng" dirty="0"/>
              <a:t>Remerciez</a:t>
            </a:r>
            <a:r>
              <a:rPr lang="fr-FR" b="1" u="none" dirty="0"/>
              <a:t> </a:t>
            </a:r>
            <a:r>
              <a:rPr lang="fr-FR" b="0" u="none" dirty="0"/>
              <a:t>les participants pour leurs</a:t>
            </a:r>
            <a:r>
              <a:rPr lang="fr-FR" dirty="0"/>
              <a:t> réponses.</a:t>
            </a:r>
            <a:endParaRPr dirty="0"/>
          </a:p>
          <a:p>
            <a:pPr marL="0" indent="0">
              <a:lnSpc>
                <a:spcPct val="115000"/>
              </a:lnSpc>
              <a:spcBef>
                <a:spcPts val="1245"/>
              </a:spcBef>
              <a:buClr>
                <a:schemeClr val="dk1"/>
              </a:buClr>
              <a:buSzPts val="1200"/>
            </a:pPr>
            <a:endParaRPr b="1" i="1" dirty="0"/>
          </a:p>
          <a:p>
            <a:pPr marL="177845" indent="-177845">
              <a:lnSpc>
                <a:spcPct val="115000"/>
              </a:lnSpc>
              <a:spcBef>
                <a:spcPts val="1245"/>
              </a:spcBef>
              <a:buClr>
                <a:schemeClr val="dk1"/>
              </a:buClr>
              <a:buSzPts val="1200"/>
              <a:buFont typeface="Noto Sans Symbols"/>
              <a:buChar char="▪"/>
            </a:pPr>
            <a:r>
              <a:rPr lang="fr-FR" b="1" u="sng" dirty="0"/>
              <a:t>Réponse</a:t>
            </a:r>
            <a:r>
              <a:rPr lang="fr-FR" dirty="0"/>
              <a:t> : Bien que les rapports de routine soient normalement hebdomadaires ou mensuels, lors d'une flambée ou d'une épidémie, il peut être nécessaire de communiquer quotidiennement avec les prestataires de soins de santé et les laboratoires sur la situation sanitaire du district et du pays (</a:t>
            </a:r>
            <a:r>
              <a:rPr lang="fr-FR" i="1" dirty="0"/>
              <a:t>par exemple, le nombre de cas ou de décès observés</a:t>
            </a:r>
            <a:r>
              <a:rPr lang="fr-FR" dirty="0"/>
              <a:t>).  Pour une maladie chronique telle que la tuberculose, un résumé annuel peut suffire.</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Préciser</a:t>
            </a:r>
            <a:r>
              <a:rPr lang="fr-FR" dirty="0"/>
              <a:t> : Le moment et la fréquence de la communication des agents de surveillance au niveau du district peuvent également dépendre des ressources disponibles pour créer et distribuer l'information. La communication avec d'autres secteurs peut également être routinière ou ponctuelle, par exemple lorsque des flambées épidémiques de zoonoses sont détectées ou que des catastrophes naturelles se produisent.  Les appels téléphoniques et les réunions en personne peuvent être l'occasion d'échanger des idées et d'identifier les lacunes à combler avant qu'une crise ne se produise. Cette coopération initiale entre les épidémiologistes, le personnel de santé, les laboratoires, les vétérinaires et les autres partenaires d’Une Seule Santé peut faciliter les communications en cas d'urgence.</a:t>
            </a:r>
            <a:endParaRPr dirty="0"/>
          </a:p>
          <a:p>
            <a:pPr marL="0" indent="0">
              <a:spcBef>
                <a:spcPts val="1618"/>
              </a:spcBef>
            </a:pPr>
            <a:endParaRPr dirty="0"/>
          </a:p>
        </p:txBody>
      </p:sp>
      <p:sp>
        <p:nvSpPr>
          <p:cNvPr id="345" name="Google Shape;345;p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1" name="Google Shape;351;p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474254" indent="-474254">
              <a:lnSpc>
                <a:spcPct val="115000"/>
              </a:lnSpc>
              <a:spcBef>
                <a:spcPts val="0"/>
              </a:spcBef>
            </a:pPr>
            <a:r>
              <a:rPr lang="fr-FR" b="1" dirty="0"/>
              <a:t>Notes de l'instructeur :</a:t>
            </a:r>
            <a:endParaRPr dirty="0"/>
          </a:p>
          <a:p>
            <a:pPr marL="0" indent="0">
              <a:spcBef>
                <a:spcPts val="622"/>
              </a:spcBef>
            </a:pPr>
            <a:endParaRPr b="1" dirty="0"/>
          </a:p>
          <a:p>
            <a:pPr marL="177845" indent="-177845">
              <a:spcBef>
                <a:spcPts val="622"/>
              </a:spcBef>
              <a:buClr>
                <a:schemeClr val="dk1"/>
              </a:buClr>
              <a:buSzPts val="1200"/>
              <a:buFont typeface="Noto Sans Symbols"/>
              <a:buChar char="▪"/>
            </a:pPr>
            <a:r>
              <a:rPr lang="fr-FR" b="1" u="sng" dirty="0"/>
              <a:t>Dites</a:t>
            </a:r>
            <a:r>
              <a:rPr lang="fr-FR" dirty="0"/>
              <a:t> : Certaines structures sanitaires de district, ministères de la santé et autres ministères au niveau national communiquent régulièrement les données de surveillance aux prestataires de soins de santé humaine et animale, aux décideurs et au public, mais d'autres ne le font pas. Le partage régulier des rapports de surveillance répond à de nombreux objectifs. </a:t>
            </a:r>
            <a:r>
              <a:rPr lang="fr-FR" b="1" dirty="0"/>
              <a:t>&lt;CLIQUER&gt; </a:t>
            </a:r>
            <a:endParaRPr dirty="0"/>
          </a:p>
          <a:p>
            <a:pPr marL="177845" indent="-98803">
              <a:spcBef>
                <a:spcPts val="622"/>
              </a:spcBef>
              <a:buClr>
                <a:schemeClr val="dk1"/>
              </a:buClr>
              <a:buSzPts val="1200"/>
            </a:pPr>
            <a:endParaRPr b="1" dirty="0"/>
          </a:p>
          <a:p>
            <a:pPr marL="177845" indent="-177845">
              <a:spcBef>
                <a:spcPts val="622"/>
              </a:spcBef>
              <a:buClr>
                <a:schemeClr val="dk1"/>
              </a:buClr>
              <a:buSzPts val="1200"/>
              <a:buFont typeface="Noto Sans Symbols"/>
              <a:buChar char="▪"/>
            </a:pPr>
            <a:r>
              <a:rPr lang="fr-FR" b="1" u="sng" dirty="0"/>
              <a:t>Dites</a:t>
            </a:r>
            <a:r>
              <a:rPr lang="fr-FR" dirty="0"/>
              <a:t> : Ces rapports peuvent informer les prestataires de soins de santé, les laboratoires et les décideurs sur la base de référence ou la quantité attendue de maladies dans la région, les schémas saisonniers, les maladies qui semblent avoir une tendance à la hausse ou à la baisse, et les changements inattendus tels que les épidémies potentielles</a:t>
            </a:r>
            <a:r>
              <a:rPr lang="fr-FR" b="1" dirty="0"/>
              <a:t>.&lt;CLIQUER&gt; </a:t>
            </a:r>
            <a:endParaRPr dirty="0"/>
          </a:p>
          <a:p>
            <a:pPr marL="177845" indent="-98803">
              <a:spcBef>
                <a:spcPts val="622"/>
              </a:spcBef>
              <a:buClr>
                <a:schemeClr val="dk1"/>
              </a:buClr>
              <a:buSzPts val="1200"/>
            </a:pPr>
            <a:endParaRPr b="1" dirty="0"/>
          </a:p>
          <a:p>
            <a:pPr marL="177845" indent="-177845">
              <a:spcBef>
                <a:spcPts val="622"/>
              </a:spcBef>
              <a:buClr>
                <a:schemeClr val="dk1"/>
              </a:buClr>
              <a:buSzPts val="1200"/>
              <a:buFont typeface="Noto Sans Symbols"/>
              <a:buChar char="▪"/>
            </a:pPr>
            <a:r>
              <a:rPr lang="fr-FR" b="1" u="sng" dirty="0"/>
              <a:t>Dites</a:t>
            </a:r>
            <a:r>
              <a:rPr lang="fr-FR" dirty="0"/>
              <a:t> : Le partage régulier des rapports de surveillance renforce également le fait que le district examine les données et que les rapports ne sont pas simplement archivés. Le partage des informations de surveillance élimine une excuse fréquente pour ne pas faire de rapport, à savoir que « personne ne regarde les rapports si je les envoie</a:t>
            </a:r>
            <a:r>
              <a:rPr lang="fr-FR" b="1" dirty="0"/>
              <a:t>. »</a:t>
            </a:r>
            <a:endParaRPr dirty="0"/>
          </a:p>
          <a:p>
            <a:pPr marL="177845" indent="-98803">
              <a:spcBef>
                <a:spcPts val="622"/>
              </a:spcBef>
              <a:buClr>
                <a:schemeClr val="dk1"/>
              </a:buClr>
              <a:buSzPts val="1200"/>
            </a:pPr>
            <a:endParaRPr b="1" dirty="0"/>
          </a:p>
          <a:p>
            <a:pPr marL="177845" indent="-177845">
              <a:spcBef>
                <a:spcPts val="622"/>
              </a:spcBef>
              <a:buClr>
                <a:schemeClr val="dk1"/>
              </a:buClr>
              <a:buSzPts val="1200"/>
              <a:buFont typeface="Noto Sans Symbols"/>
              <a:buChar char="▪"/>
            </a:pPr>
            <a:r>
              <a:rPr lang="fr-FR" b="1" u="sng" dirty="0"/>
              <a:t>Dites</a:t>
            </a:r>
            <a:r>
              <a:rPr lang="fr-FR" dirty="0"/>
              <a:t> : Une communication ouverte montre que le ministère ne cache pas d'informations. Cette transparence favorise la bonne volonté entre l'agence de santé, les prestataires de soins et le public. Cette communication ouverte entre les secteurs favorise accroît aussi la sensibilisation aux nouvelles menaces pour la santé humaine et animale, et favorise une approche plus holistique et opportune des menaces de santé. Ces bonnes relations peuvent déboucher sur des enquêtes et des collaborations futures solides dans le cadre d’Une Seule Santé. </a:t>
            </a:r>
            <a:r>
              <a:rPr lang="fr-FR" b="1" dirty="0"/>
              <a:t>&lt;CLIQUER&gt; </a:t>
            </a:r>
            <a:endParaRPr dirty="0"/>
          </a:p>
          <a:p>
            <a:pPr marL="177845" indent="-98803">
              <a:spcBef>
                <a:spcPts val="622"/>
              </a:spcBef>
              <a:buClr>
                <a:schemeClr val="dk1"/>
              </a:buClr>
              <a:buSzPts val="1200"/>
            </a:pPr>
            <a:endParaRPr b="1" dirty="0"/>
          </a:p>
          <a:p>
            <a:pPr marL="177845" indent="-177845">
              <a:spcBef>
                <a:spcPts val="622"/>
              </a:spcBef>
              <a:buClr>
                <a:schemeClr val="dk1"/>
              </a:buClr>
              <a:buSzPts val="1200"/>
              <a:buFont typeface="Noto Sans Symbols"/>
              <a:buChar char="▪"/>
            </a:pPr>
            <a:r>
              <a:rPr lang="fr-FR" b="1" u="sng" dirty="0"/>
              <a:t>Dites</a:t>
            </a:r>
            <a:r>
              <a:rPr lang="fr-FR" dirty="0"/>
              <a:t> : Les rapports de routine et les rapports périodiques peuvent faciliter l'identification de problèmes de qualité des données, en particulier des sites qui sont en retard ou qui ne communiquent pas du tout, afin que les problèmes puissent être résolus rapidement. </a:t>
            </a:r>
            <a:r>
              <a:rPr lang="fr-FR" b="1" dirty="0"/>
              <a:t>&lt;CLIQUER&gt; </a:t>
            </a:r>
            <a:endParaRPr dirty="0"/>
          </a:p>
          <a:p>
            <a:pPr marL="177845" indent="-98803">
              <a:spcBef>
                <a:spcPts val="622"/>
              </a:spcBef>
              <a:buClr>
                <a:schemeClr val="dk1"/>
              </a:buClr>
              <a:buSzPts val="1200"/>
            </a:pPr>
            <a:endParaRPr b="1" dirty="0"/>
          </a:p>
          <a:p>
            <a:pPr marL="177845" indent="-177845">
              <a:spcBef>
                <a:spcPts val="622"/>
              </a:spcBef>
              <a:buClr>
                <a:schemeClr val="dk1"/>
              </a:buClr>
              <a:buSzPts val="1200"/>
              <a:buFont typeface="Noto Sans Symbols"/>
              <a:buChar char="▪"/>
            </a:pPr>
            <a:r>
              <a:rPr lang="fr-FR" b="1" u="sng" dirty="0"/>
              <a:t>Dites</a:t>
            </a:r>
            <a:r>
              <a:rPr lang="fr-FR" u="sng" dirty="0"/>
              <a:t> : </a:t>
            </a:r>
            <a:r>
              <a:rPr lang="fr-FR" dirty="0"/>
              <a:t>Ces rapports fournissent également des informations utiles aux planificateurs et aux décideurs. </a:t>
            </a:r>
            <a:r>
              <a:rPr lang="fr-FR" b="1" dirty="0"/>
              <a:t>&lt;CLIQUER&gt; </a:t>
            </a:r>
            <a:endParaRPr dirty="0"/>
          </a:p>
          <a:p>
            <a:pPr marL="177845" indent="-98803">
              <a:spcBef>
                <a:spcPts val="622"/>
              </a:spcBef>
              <a:buClr>
                <a:schemeClr val="dk1"/>
              </a:buClr>
              <a:buSzPts val="1200"/>
            </a:pPr>
            <a:endParaRPr b="1" dirty="0"/>
          </a:p>
          <a:p>
            <a:pPr marL="177845" indent="-177845">
              <a:spcBef>
                <a:spcPts val="622"/>
              </a:spcBef>
              <a:buClr>
                <a:schemeClr val="dk1"/>
              </a:buClr>
              <a:buSzPts val="1200"/>
              <a:buFont typeface="Noto Sans Symbols"/>
              <a:buChar char="▪"/>
            </a:pPr>
            <a:r>
              <a:rPr lang="fr-FR" b="1" u="sng" dirty="0"/>
              <a:t>Dites</a:t>
            </a:r>
            <a:r>
              <a:rPr lang="fr-FR" b="1" dirty="0"/>
              <a:t> : </a:t>
            </a:r>
            <a:r>
              <a:rPr lang="fr-FR" dirty="0"/>
              <a:t>Enfin, c'est pendant les périodes de calme qu'il convient d'établir des voies de communication bidirectionnelles susceptibles d'être utilisées en cas d'urgence.  Une fois que les canaux de communication ont été établis et que les partenaires se sentent à l'aise pour communiquer, ces canaux peuvent être utilisés en cas d'urgence.</a:t>
            </a:r>
            <a:endParaRPr dirty="0"/>
          </a:p>
        </p:txBody>
      </p:sp>
      <p:sp>
        <p:nvSpPr>
          <p:cNvPr id="352" name="Google Shape;352;p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2_French">
  <p:cSld name="2_Title Slide 2_French">
    <p:spTree>
      <p:nvGrpSpPr>
        <p:cNvPr id="1" name="Shape 14"/>
        <p:cNvGrpSpPr/>
        <p:nvPr/>
      </p:nvGrpSpPr>
      <p:grpSpPr>
        <a:xfrm>
          <a:off x="0" y="0"/>
          <a:ext cx="0" cy="0"/>
          <a:chOff x="0" y="0"/>
          <a:chExt cx="0" cy="0"/>
        </a:xfrm>
      </p:grpSpPr>
      <p:sp>
        <p:nvSpPr>
          <p:cNvPr id="15" name="Google Shape;15;p25"/>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6" name="Google Shape;16;p25"/>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7" name="Google Shape;17;p25"/>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8" name="Google Shape;18;p25"/>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b="0" i="0" u="none" strike="noStrike" cap="none">
                <a:solidFill>
                  <a:schemeClr val="dk1"/>
                </a:solidFill>
                <a:latin typeface="Arial"/>
                <a:ea typeface="Arial"/>
                <a:cs typeface="Arial"/>
                <a:sym typeface="Arial"/>
              </a:rPr>
              <a:t>Version 3.0</a:t>
            </a:r>
            <a:endParaRPr/>
          </a:p>
        </p:txBody>
      </p:sp>
      <p:pic>
        <p:nvPicPr>
          <p:cNvPr id="19" name="Google Shape;19;p25"/>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20" name="Google Shape;20;p25"/>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21" name="Google Shape;21;p25"/>
          <p:cNvSpPr txBox="1"/>
          <p:nvPr/>
        </p:nvSpPr>
        <p:spPr>
          <a:xfrm>
            <a:off x="518159" y="3791951"/>
            <a:ext cx="76073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a:solidFill>
                  <a:srgbClr val="109648"/>
                </a:solidFill>
                <a:latin typeface="Libre Franklin Medium"/>
                <a:ea typeface="Libre Franklin Medium"/>
                <a:cs typeface="Libre Franklin Medium"/>
                <a:sym typeface="Libre Franklin Medium"/>
              </a:rPr>
              <a:t>Approche Une Seule Santé</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22" name="Google Shape;22;p25"/>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 name="Google Shape;23;p25"/>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4" name="Google Shape;24;p25"/>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25" name="Google Shape;25;p25"/>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89"/>
        <p:cNvGrpSpPr/>
        <p:nvPr/>
      </p:nvGrpSpPr>
      <p:grpSpPr>
        <a:xfrm>
          <a:off x="0" y="0"/>
          <a:ext cx="0" cy="0"/>
          <a:chOff x="0" y="0"/>
          <a:chExt cx="0" cy="0"/>
        </a:xfrm>
      </p:grpSpPr>
      <p:sp>
        <p:nvSpPr>
          <p:cNvPr id="90" name="Google Shape;90;p34"/>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91" name="Google Shape;91;p34"/>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92" name="Google Shape;92;p34"/>
          <p:cNvSpPr txBox="1">
            <a:spLocks noGrp="1"/>
          </p:cNvSpPr>
          <p:nvPr>
            <p:ph type="body" idx="1"/>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93" name="Google Shape;93;p34"/>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pic>
        <p:nvPicPr>
          <p:cNvPr id="94" name="Google Shape;94;p34"/>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95" name="Google Shape;95;p34"/>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96" name="Google Shape;96;p34"/>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97" name="Google Shape;97;p34"/>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98" name="Google Shape;98;p34"/>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9" name="Google Shape;99;p34"/>
          <p:cNvSpPr txBox="1"/>
          <p:nvPr/>
        </p:nvSpPr>
        <p:spPr>
          <a:xfrm>
            <a:off x="520953" y="3105834"/>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100" name="Google Shape;100;p34"/>
          <p:cNvPicPr preferRelativeResize="0"/>
          <p:nvPr/>
        </p:nvPicPr>
        <p:blipFill rotWithShape="1">
          <a:blip r:embed="rId4">
            <a:alphaModFix/>
          </a:blip>
          <a:srcRect/>
          <a:stretch/>
        </p:blipFill>
        <p:spPr>
          <a:xfrm>
            <a:off x="10230534" y="279657"/>
            <a:ext cx="1443306" cy="9144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101"/>
        <p:cNvGrpSpPr/>
        <p:nvPr/>
      </p:nvGrpSpPr>
      <p:grpSpPr>
        <a:xfrm>
          <a:off x="0" y="0"/>
          <a:ext cx="0" cy="0"/>
          <a:chOff x="0" y="0"/>
          <a:chExt cx="0" cy="0"/>
        </a:xfrm>
      </p:grpSpPr>
      <p:sp>
        <p:nvSpPr>
          <p:cNvPr id="102" name="Google Shape;102;p35"/>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03" name="Google Shape;103;p35"/>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04" name="Google Shape;104;p35"/>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05" name="Google Shape;105;p35"/>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106" name="Google Shape;106;p35"/>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07" name="Google Shape;107;p35"/>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108" name="Google Shape;108;p35"/>
          <p:cNvSpPr txBox="1"/>
          <p:nvPr/>
        </p:nvSpPr>
        <p:spPr>
          <a:xfrm>
            <a:off x="518160" y="3851013"/>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109" name="Google Shape;109;p35"/>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0" name="Google Shape;110;p35"/>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11" name="Google Shape;111;p35"/>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112" name="Google Shape;112;p35"/>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113"/>
        <p:cNvGrpSpPr/>
        <p:nvPr/>
      </p:nvGrpSpPr>
      <p:grpSpPr>
        <a:xfrm>
          <a:off x="0" y="0"/>
          <a:ext cx="0" cy="0"/>
          <a:chOff x="0" y="0"/>
          <a:chExt cx="0" cy="0"/>
        </a:xfrm>
      </p:grpSpPr>
      <p:sp>
        <p:nvSpPr>
          <p:cNvPr id="114" name="Google Shape;114;p3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5" name="Google Shape;115;p3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6" name="Google Shape;116;p3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7" name="Google Shape;117;p3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18" name="Google Shape;118;p3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19" name="Google Shape;119;p36"/>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120" name="Google Shape;120;p36"/>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121"/>
        <p:cNvGrpSpPr/>
        <p:nvPr/>
      </p:nvGrpSpPr>
      <p:grpSpPr>
        <a:xfrm>
          <a:off x="0" y="0"/>
          <a:ext cx="0" cy="0"/>
          <a:chOff x="0" y="0"/>
          <a:chExt cx="0" cy="0"/>
        </a:xfrm>
      </p:grpSpPr>
      <p:sp>
        <p:nvSpPr>
          <p:cNvPr id="122" name="Google Shape;122;p3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3" name="Google Shape;123;p3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4" name="Google Shape;124;p3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5" name="Google Shape;125;p37"/>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6" name="Google Shape;126;p3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27" name="Google Shape;127;p3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28" name="Google Shape;128;p3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29"/>
        <p:cNvGrpSpPr/>
        <p:nvPr/>
      </p:nvGrpSpPr>
      <p:grpSpPr>
        <a:xfrm>
          <a:off x="0" y="0"/>
          <a:ext cx="0" cy="0"/>
          <a:chOff x="0" y="0"/>
          <a:chExt cx="0" cy="0"/>
        </a:xfrm>
      </p:grpSpPr>
      <p:sp>
        <p:nvSpPr>
          <p:cNvPr id="130" name="Google Shape;130;p38"/>
          <p:cNvSpPr txBox="1"/>
          <p:nvPr/>
        </p:nvSpPr>
        <p:spPr>
          <a:xfrm>
            <a:off x="838200" y="422510"/>
            <a:ext cx="614362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131" name="Google Shape;131;p3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132" name="Google Shape;132;p38"/>
          <p:cNvGraphicFramePr/>
          <p:nvPr/>
        </p:nvGraphicFramePr>
        <p:xfrm>
          <a:off x="1505065" y="1917027"/>
          <a:ext cx="3000000" cy="3000000"/>
        </p:xfrm>
        <a:graphic>
          <a:graphicData uri="http://schemas.openxmlformats.org/drawingml/2006/table">
            <a:tbl>
              <a:tblPr>
                <a:noFill/>
                <a:tableStyleId>{F5F2594A-D847-4A62-8B6B-59AB8E0597FA}</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Icon</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Use</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Objectives </a:t>
                      </a:r>
                      <a:r>
                        <a:rPr lang="fr-FR" sz="2000" b="0" u="none" strike="noStrike" cap="none">
                          <a:solidFill>
                            <a:schemeClr val="dk1"/>
                          </a:solidFill>
                          <a:latin typeface="Arial"/>
                          <a:ea typeface="Arial"/>
                          <a:cs typeface="Arial"/>
                          <a:sym typeface="Arial"/>
                        </a:rPr>
                        <a:t>of</a:t>
                      </a:r>
                      <a:r>
                        <a:rPr lang="fr-FR" sz="2000" u="none" strike="noStrike" cap="none">
                          <a:solidFill>
                            <a:schemeClr val="dk1"/>
                          </a:solidFill>
                          <a:latin typeface="Arial"/>
                          <a:ea typeface="Arial"/>
                          <a:cs typeface="Arial"/>
                          <a:sym typeface="Arial"/>
                        </a:rPr>
                        <a:t> the lesson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Discovery Dialogue </a:t>
                      </a:r>
                      <a:r>
                        <a:rPr lang="fr-FR" sz="2000" u="none" strike="noStrike" cap="none">
                          <a:solidFill>
                            <a:schemeClr val="dk1"/>
                          </a:solidFill>
                          <a:latin typeface="Arial"/>
                          <a:ea typeface="Arial"/>
                          <a:cs typeface="Arial"/>
                          <a:sym typeface="Arial"/>
                        </a:rPr>
                        <a:t>invites sharing of ideas and experiences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Activity </a:t>
                      </a:r>
                      <a:r>
                        <a:rPr lang="fr-FR" sz="2000" b="0" u="none" strike="noStrike" cap="none">
                          <a:solidFill>
                            <a:schemeClr val="dk1"/>
                          </a:solidFill>
                          <a:latin typeface="Arial"/>
                          <a:ea typeface="Arial"/>
                          <a:cs typeface="Arial"/>
                          <a:sym typeface="Arial"/>
                        </a:rPr>
                        <a:t>completed by </a:t>
                      </a:r>
                      <a:r>
                        <a:rPr lang="fr-FR" sz="2000" u="none" strike="noStrike" cap="none">
                          <a:solidFill>
                            <a:schemeClr val="dk1"/>
                          </a:solidFill>
                          <a:latin typeface="Arial"/>
                          <a:ea typeface="Arial"/>
                          <a:cs typeface="Arial"/>
                          <a:sym typeface="Arial"/>
                        </a:rPr>
                        <a:t>individual or group</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Highlight </a:t>
                      </a:r>
                      <a:r>
                        <a:rPr lang="fr-FR" sz="2000" b="0" u="none" strike="noStrike" cap="none">
                          <a:solidFill>
                            <a:schemeClr val="dk1"/>
                          </a:solidFill>
                          <a:latin typeface="Arial"/>
                          <a:ea typeface="Arial"/>
                          <a:cs typeface="Arial"/>
                          <a:sym typeface="Arial"/>
                        </a:rPr>
                        <a:t>of </a:t>
                      </a:r>
                      <a:r>
                        <a:rPr lang="fr-FR" sz="2000" u="none" strike="noStrike" cap="none">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33" name="Google Shape;133;p38"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134" name="Google Shape;134;p38"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35" name="Google Shape;135;p38"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36" name="Google Shape;136;p38"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137" name="Google Shape;137;p3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38" name="Google Shape;138;p38"/>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139" name="Google Shape;139;p38"/>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140"/>
        <p:cNvGrpSpPr/>
        <p:nvPr/>
      </p:nvGrpSpPr>
      <p:grpSpPr>
        <a:xfrm>
          <a:off x="0" y="0"/>
          <a:ext cx="0" cy="0"/>
          <a:chOff x="0" y="0"/>
          <a:chExt cx="0" cy="0"/>
        </a:xfrm>
      </p:grpSpPr>
      <p:pic>
        <p:nvPicPr>
          <p:cNvPr id="141" name="Google Shape;141;p39"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142" name="Google Shape;142;p3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3" name="Google Shape;143;p3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4" name="Google Shape;144;p39"/>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145" name="Google Shape;145;p3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46" name="Google Shape;146;p39"/>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47" name="Google Shape;147;p39"/>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148"/>
        <p:cNvGrpSpPr/>
        <p:nvPr/>
      </p:nvGrpSpPr>
      <p:grpSpPr>
        <a:xfrm>
          <a:off x="0" y="0"/>
          <a:ext cx="0" cy="0"/>
          <a:chOff x="0" y="0"/>
          <a:chExt cx="0" cy="0"/>
        </a:xfrm>
      </p:grpSpPr>
      <p:sp>
        <p:nvSpPr>
          <p:cNvPr id="149" name="Google Shape;149;p40"/>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50" name="Google Shape;150;p4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1" name="Google Shape;151;p4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52" name="Google Shape;152;p4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53" name="Google Shape;153;p4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154"/>
        <p:cNvGrpSpPr/>
        <p:nvPr/>
      </p:nvGrpSpPr>
      <p:grpSpPr>
        <a:xfrm>
          <a:off x="0" y="0"/>
          <a:ext cx="0" cy="0"/>
          <a:chOff x="0" y="0"/>
          <a:chExt cx="0" cy="0"/>
        </a:xfrm>
      </p:grpSpPr>
      <p:sp>
        <p:nvSpPr>
          <p:cNvPr id="155" name="Google Shape;155;p41"/>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56" name="Google Shape;156;p41"/>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7" name="Google Shape;157;p41"/>
          <p:cNvSpPr txBox="1"/>
          <p:nvPr/>
        </p:nvSpPr>
        <p:spPr>
          <a:xfrm>
            <a:off x="3914774" y="3353633"/>
            <a:ext cx="4772025"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MONITOR</a:t>
            </a:r>
            <a:endParaRPr/>
          </a:p>
        </p:txBody>
      </p:sp>
      <p:sp>
        <p:nvSpPr>
          <p:cNvPr id="158" name="Google Shape;158;p4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9" name="Google Shape;159;p4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0" name="Google Shape;160;p4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61" name="Google Shape;161;p41"/>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Surveillance Cycle + Monitor_French">
  <p:cSld name="1_Surveillance Cycle + Monitor_French">
    <p:spTree>
      <p:nvGrpSpPr>
        <p:cNvPr id="1" name="Shape 162"/>
        <p:cNvGrpSpPr/>
        <p:nvPr/>
      </p:nvGrpSpPr>
      <p:grpSpPr>
        <a:xfrm>
          <a:off x="0" y="0"/>
          <a:ext cx="0" cy="0"/>
          <a:chOff x="0" y="0"/>
          <a:chExt cx="0" cy="0"/>
        </a:xfrm>
      </p:grpSpPr>
      <p:sp>
        <p:nvSpPr>
          <p:cNvPr id="163" name="Google Shape;163;p42"/>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a:solidFill>
                <a:schemeClr val="dk1"/>
              </a:solidFill>
              <a:latin typeface="Arial"/>
              <a:ea typeface="Arial"/>
              <a:cs typeface="Arial"/>
              <a:sym typeface="Arial"/>
            </a:endParaRPr>
          </a:p>
        </p:txBody>
      </p:sp>
      <p:sp>
        <p:nvSpPr>
          <p:cNvPr id="164" name="Google Shape;164;p42"/>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5" name="Google Shape;165;p42"/>
          <p:cNvSpPr txBox="1"/>
          <p:nvPr/>
        </p:nvSpPr>
        <p:spPr>
          <a:xfrm>
            <a:off x="3357818" y="3353633"/>
            <a:ext cx="6060499"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SURVEILLER</a:t>
            </a:r>
            <a:endParaRPr/>
          </a:p>
        </p:txBody>
      </p:sp>
      <p:sp>
        <p:nvSpPr>
          <p:cNvPr id="166" name="Google Shape;166;p4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7" name="Google Shape;167;p4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8" name="Google Shape;168;p4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69" name="Google Shape;169;p42"/>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170"/>
        <p:cNvGrpSpPr/>
        <p:nvPr/>
      </p:nvGrpSpPr>
      <p:grpSpPr>
        <a:xfrm>
          <a:off x="0" y="0"/>
          <a:ext cx="0" cy="0"/>
          <a:chOff x="0" y="0"/>
          <a:chExt cx="0" cy="0"/>
        </a:xfrm>
      </p:grpSpPr>
      <p:pic>
        <p:nvPicPr>
          <p:cNvPr id="171" name="Google Shape;171;p43"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172" name="Google Shape;172;p4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3" name="Google Shape;173;p4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4" name="Google Shape;174;p4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5" name="Google Shape;175;p4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76" name="Google Shape;176;p4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77" name="Google Shape;177;p4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Objectives_French">
  <p:cSld name="1_Objectives_French">
    <p:spTree>
      <p:nvGrpSpPr>
        <p:cNvPr id="1" name="Shape 26"/>
        <p:cNvGrpSpPr/>
        <p:nvPr/>
      </p:nvGrpSpPr>
      <p:grpSpPr>
        <a:xfrm>
          <a:off x="0" y="0"/>
          <a:ext cx="0" cy="0"/>
          <a:chOff x="0" y="0"/>
          <a:chExt cx="0" cy="0"/>
        </a:xfrm>
      </p:grpSpPr>
      <p:pic>
        <p:nvPicPr>
          <p:cNvPr id="27" name="Google Shape;27;p26"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28" name="Google Shape;28;p2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 name="Google Shape;29;p2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0" name="Google Shape;30;p26"/>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dirty="0">
                <a:solidFill>
                  <a:srgbClr val="000000"/>
                </a:solidFill>
                <a:latin typeface="Franklin Gothic Medium" panose="020B0603020102020204" pitchFamily="34" charset="0"/>
                <a:ea typeface="Libre Franklin Medium"/>
                <a:cs typeface="Libre Franklin Medium"/>
                <a:sym typeface="Libre Franklin Medium"/>
              </a:rPr>
              <a:t>Objectifs d'apprentissage</a:t>
            </a:r>
            <a:endParaRPr sz="4400" dirty="0">
              <a:solidFill>
                <a:schemeClr val="dk1"/>
              </a:solidFill>
              <a:latin typeface="Franklin Gothic Medium" panose="020B0603020102020204" pitchFamily="34" charset="0"/>
              <a:ea typeface="Arial"/>
              <a:cs typeface="Arial"/>
              <a:sym typeface="Arial"/>
            </a:endParaRPr>
          </a:p>
        </p:txBody>
      </p:sp>
      <p:sp>
        <p:nvSpPr>
          <p:cNvPr id="31" name="Google Shape;31;p2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2" name="Google Shape;32;p26"/>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33" name="Google Shape;33;p26"/>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178"/>
        <p:cNvGrpSpPr/>
        <p:nvPr/>
      </p:nvGrpSpPr>
      <p:grpSpPr>
        <a:xfrm>
          <a:off x="0" y="0"/>
          <a:ext cx="0" cy="0"/>
          <a:chOff x="0" y="0"/>
          <a:chExt cx="0" cy="0"/>
        </a:xfrm>
      </p:grpSpPr>
      <p:pic>
        <p:nvPicPr>
          <p:cNvPr id="179" name="Google Shape;179;p44"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180" name="Google Shape;180;p44"/>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81" name="Google Shape;181;p4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2" name="Google Shape;182;p4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3" name="Google Shape;183;p4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84" name="Google Shape;184;p4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85" name="Google Shape;185;p4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186"/>
        <p:cNvGrpSpPr/>
        <p:nvPr/>
      </p:nvGrpSpPr>
      <p:grpSpPr>
        <a:xfrm>
          <a:off x="0" y="0"/>
          <a:ext cx="0" cy="0"/>
          <a:chOff x="0" y="0"/>
          <a:chExt cx="0" cy="0"/>
        </a:xfrm>
      </p:grpSpPr>
      <p:sp>
        <p:nvSpPr>
          <p:cNvPr id="187" name="Google Shape;187;p4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88" name="Google Shape;188;p4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89" name="Google Shape;189;p4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0" name="Google Shape;190;p45"/>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191" name="Google Shape;191;p4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92" name="Google Shape;192;p4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93" name="Google Shape;193;p4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194"/>
        <p:cNvGrpSpPr/>
        <p:nvPr/>
      </p:nvGrpSpPr>
      <p:grpSpPr>
        <a:xfrm>
          <a:off x="0" y="0"/>
          <a:ext cx="0" cy="0"/>
          <a:chOff x="0" y="0"/>
          <a:chExt cx="0" cy="0"/>
        </a:xfrm>
      </p:grpSpPr>
      <p:pic>
        <p:nvPicPr>
          <p:cNvPr id="195" name="Google Shape;195;p46"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96" name="Google Shape;196;p4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7" name="Google Shape;197;p46"/>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8" name="Google Shape;198;p4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9" name="Google Shape;199;p4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00" name="Google Shape;200;p46"/>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01" name="Google Shape;201;p46"/>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02"/>
        <p:cNvGrpSpPr/>
        <p:nvPr/>
      </p:nvGrpSpPr>
      <p:grpSpPr>
        <a:xfrm>
          <a:off x="0" y="0"/>
          <a:ext cx="0" cy="0"/>
          <a:chOff x="0" y="0"/>
          <a:chExt cx="0" cy="0"/>
        </a:xfrm>
      </p:grpSpPr>
      <p:sp>
        <p:nvSpPr>
          <p:cNvPr id="203" name="Google Shape;203;p4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4" name="Google Shape;204;p4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5" name="Google Shape;205;p4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06" name="Google Shape;206;p4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07" name="Google Shape;207;p4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08"/>
        <p:cNvGrpSpPr/>
        <p:nvPr/>
      </p:nvGrpSpPr>
      <p:grpSpPr>
        <a:xfrm>
          <a:off x="0" y="0"/>
          <a:ext cx="0" cy="0"/>
          <a:chOff x="0" y="0"/>
          <a:chExt cx="0" cy="0"/>
        </a:xfrm>
      </p:grpSpPr>
      <p:sp>
        <p:nvSpPr>
          <p:cNvPr id="209" name="Google Shape;209;p48"/>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0" name="Google Shape;210;p4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1" name="Google Shape;211;p4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12" name="Google Shape;212;p4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13" name="Google Shape;213;p48"/>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14"/>
        <p:cNvGrpSpPr/>
        <p:nvPr/>
      </p:nvGrpSpPr>
      <p:grpSpPr>
        <a:xfrm>
          <a:off x="0" y="0"/>
          <a:ext cx="0" cy="0"/>
          <a:chOff x="0" y="0"/>
          <a:chExt cx="0" cy="0"/>
        </a:xfrm>
      </p:grpSpPr>
      <p:sp>
        <p:nvSpPr>
          <p:cNvPr id="215" name="Google Shape;215;p49"/>
          <p:cNvSpPr txBox="1">
            <a:spLocks noGrp="1"/>
          </p:cNvSpPr>
          <p:nvPr>
            <p:ph type="title"/>
          </p:nvPr>
        </p:nvSpPr>
        <p:spPr>
          <a:xfrm>
            <a:off x="839788" y="365125"/>
            <a:ext cx="10515600" cy="82391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6" name="Google Shape;216;p49"/>
          <p:cNvSpPr txBox="1">
            <a:spLocks noGrp="1"/>
          </p:cNvSpPr>
          <p:nvPr>
            <p:ph type="body" idx="1"/>
          </p:nvPr>
        </p:nvSpPr>
        <p:spPr>
          <a:xfrm>
            <a:off x="838200" y="1473345"/>
            <a:ext cx="5157787"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17" name="Google Shape;217;p49"/>
          <p:cNvSpPr txBox="1">
            <a:spLocks noGrp="1"/>
          </p:cNvSpPr>
          <p:nvPr>
            <p:ph type="body" idx="2"/>
          </p:nvPr>
        </p:nvSpPr>
        <p:spPr>
          <a:xfrm>
            <a:off x="838200"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8" name="Google Shape;218;p49"/>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19" name="Google Shape;219;p49"/>
          <p:cNvSpPr txBox="1">
            <a:spLocks noGrp="1"/>
          </p:cNvSpPr>
          <p:nvPr>
            <p:ph type="body" idx="4"/>
          </p:nvPr>
        </p:nvSpPr>
        <p:spPr>
          <a:xfrm>
            <a:off x="6170612"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0" name="Google Shape;220;p4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1" name="Google Shape;221;p4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22" name="Google Shape;222;p4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23" name="Google Shape;223;p4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224"/>
        <p:cNvGrpSpPr/>
        <p:nvPr/>
      </p:nvGrpSpPr>
      <p:grpSpPr>
        <a:xfrm>
          <a:off x="0" y="0"/>
          <a:ext cx="0" cy="0"/>
          <a:chOff x="0" y="0"/>
          <a:chExt cx="0" cy="0"/>
        </a:xfrm>
      </p:grpSpPr>
      <p:sp>
        <p:nvSpPr>
          <p:cNvPr id="225" name="Google Shape;225;p5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6" name="Google Shape;226;p5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7" name="Google Shape;227;p5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8" name="Google Shape;228;p5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29" name="Google Shape;229;p5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0" name="Google Shape;230;p5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1"/>
        <p:cNvGrpSpPr/>
        <p:nvPr/>
      </p:nvGrpSpPr>
      <p:grpSpPr>
        <a:xfrm>
          <a:off x="0" y="0"/>
          <a:ext cx="0" cy="0"/>
          <a:chOff x="0" y="0"/>
          <a:chExt cx="0" cy="0"/>
        </a:xfrm>
      </p:grpSpPr>
      <p:sp>
        <p:nvSpPr>
          <p:cNvPr id="232" name="Google Shape;232;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3" name="Google Shape;233;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4" name="Google Shape;234;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235" name="Google Shape;235;p51"/>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6" name="Google Shape;236;p51"/>
          <p:cNvSpPr/>
          <p:nvPr/>
        </p:nvSpPr>
        <p:spPr>
          <a:xfrm>
            <a:off x="9540691" y="6196031"/>
            <a:ext cx="2651760" cy="7315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7" name="Google Shape;237;p5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8" name="Google Shape;238;p51"/>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239" name="Google Shape;239;p51"/>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40" name="Google Shape;240;p51"/>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41" name="Google Shape;241;p51"/>
          <p:cNvPicPr preferRelativeResize="0"/>
          <p:nvPr/>
        </p:nvPicPr>
        <p:blipFill rotWithShape="1">
          <a:blip r:embed="rId4">
            <a:alphaModFix/>
          </a:blip>
          <a:srcRect/>
          <a:stretch/>
        </p:blipFill>
        <p:spPr>
          <a:xfrm>
            <a:off x="11226801" y="6108700"/>
            <a:ext cx="895351" cy="723900"/>
          </a:xfrm>
          <a:prstGeom prst="rect">
            <a:avLst/>
          </a:prstGeom>
          <a:noFill/>
          <a:ln>
            <a:noFill/>
          </a:ln>
        </p:spPr>
      </p:pic>
      <p:sp>
        <p:nvSpPr>
          <p:cNvPr id="242" name="Google Shape;242;p51"/>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43"/>
        <p:cNvGrpSpPr/>
        <p:nvPr/>
      </p:nvGrpSpPr>
      <p:grpSpPr>
        <a:xfrm>
          <a:off x="0" y="0"/>
          <a:ext cx="0" cy="0"/>
          <a:chOff x="0" y="0"/>
          <a:chExt cx="0" cy="0"/>
        </a:xfrm>
      </p:grpSpPr>
      <p:sp>
        <p:nvSpPr>
          <p:cNvPr id="244" name="Google Shape;244;p52"/>
          <p:cNvSpPr/>
          <p:nvPr/>
        </p:nvSpPr>
        <p:spPr>
          <a:xfrm>
            <a:off x="0" y="0"/>
            <a:ext cx="12192000" cy="63563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5" name="Google Shape;245;p5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6" name="Google Shape;246;p5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47" name="Google Shape;247;p5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48" name="Google Shape;248;p52"/>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249"/>
        <p:cNvGrpSpPr/>
        <p:nvPr/>
      </p:nvGrpSpPr>
      <p:grpSpPr>
        <a:xfrm>
          <a:off x="0" y="0"/>
          <a:ext cx="0" cy="0"/>
          <a:chOff x="0" y="0"/>
          <a:chExt cx="0" cy="0"/>
        </a:xfrm>
      </p:grpSpPr>
      <p:sp>
        <p:nvSpPr>
          <p:cNvPr id="250" name="Google Shape;250;p53"/>
          <p:cNvSpPr txBox="1">
            <a:spLocks noGrp="1"/>
          </p:cNvSpPr>
          <p:nvPr>
            <p:ph type="body" idx="1"/>
          </p:nvPr>
        </p:nvSpPr>
        <p:spPr>
          <a:xfrm>
            <a:off x="8617060" y="742949"/>
            <a:ext cx="2974848" cy="521208"/>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1" name="Google Shape;251;p53"/>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Custom Layout_French">
  <p:cSld name="3_Custom Layout_French">
    <p:spTree>
      <p:nvGrpSpPr>
        <p:cNvPr id="1" name="Shape 34"/>
        <p:cNvGrpSpPr/>
        <p:nvPr/>
      </p:nvGrpSpPr>
      <p:grpSpPr>
        <a:xfrm>
          <a:off x="0" y="0"/>
          <a:ext cx="0" cy="0"/>
          <a:chOff x="0" y="0"/>
          <a:chExt cx="0" cy="0"/>
        </a:xfrm>
      </p:grpSpPr>
      <p:sp>
        <p:nvSpPr>
          <p:cNvPr id="35" name="Google Shape;35;p27"/>
          <p:cNvSpPr txBox="1"/>
          <p:nvPr/>
        </p:nvSpPr>
        <p:spPr>
          <a:xfrm>
            <a:off x="838200" y="422510"/>
            <a:ext cx="743296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Clé des icônes de cours</a:t>
            </a:r>
            <a:endParaRPr sz="4400" dirty="0">
              <a:solidFill>
                <a:schemeClr val="dk1"/>
              </a:solidFill>
              <a:latin typeface="Franklin Gothic Medium" panose="020B0603020102020204" pitchFamily="34" charset="0"/>
              <a:ea typeface="Arial"/>
              <a:cs typeface="Arial"/>
              <a:sym typeface="Arial"/>
            </a:endParaRPr>
          </a:p>
        </p:txBody>
      </p:sp>
      <p:sp>
        <p:nvSpPr>
          <p:cNvPr id="36" name="Google Shape;36;p2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37" name="Google Shape;37;p27"/>
          <p:cNvGraphicFramePr/>
          <p:nvPr/>
        </p:nvGraphicFramePr>
        <p:xfrm>
          <a:off x="1505065" y="1917027"/>
          <a:ext cx="9181875" cy="4276750"/>
        </p:xfrm>
        <a:graphic>
          <a:graphicData uri="http://schemas.openxmlformats.org/drawingml/2006/table">
            <a:tbl>
              <a:tblPr>
                <a:noFill/>
                <a:tableStyleId>{F5F2594A-D847-4A62-8B6B-59AB8E0597FA}</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Icône</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Utilisation</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Objectifs </a:t>
                      </a:r>
                      <a:r>
                        <a:rPr lang="fr-FR" sz="2000" b="0" u="none" strike="noStrike" cap="none">
                          <a:solidFill>
                            <a:schemeClr val="dk1"/>
                          </a:solidFill>
                          <a:latin typeface="Arial"/>
                          <a:ea typeface="Arial"/>
                          <a:cs typeface="Arial"/>
                          <a:sym typeface="Arial"/>
                        </a:rPr>
                        <a:t>de la leçon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Dialogue de découverte </a:t>
                      </a:r>
                      <a:r>
                        <a:rPr lang="fr-FR" sz="2000" u="none" strike="noStrike" cap="none">
                          <a:solidFill>
                            <a:schemeClr val="dk1"/>
                          </a:solidFill>
                          <a:latin typeface="Arial"/>
                          <a:ea typeface="Arial"/>
                          <a:cs typeface="Arial"/>
                          <a:sym typeface="Arial"/>
                        </a:rPr>
                        <a:t>invite le partage d’idées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et d’expériences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Activité </a:t>
                      </a:r>
                      <a:r>
                        <a:rPr lang="fr-FR" sz="2000" b="0" u="none" strike="noStrike" cap="none">
                          <a:solidFill>
                            <a:schemeClr val="dk1"/>
                          </a:solidFill>
                          <a:latin typeface="Arial"/>
                          <a:ea typeface="Arial"/>
                          <a:cs typeface="Arial"/>
                          <a:sym typeface="Arial"/>
                        </a:rPr>
                        <a:t>complétée individuellement ou en groupe</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Point saillant </a:t>
                      </a:r>
                      <a:r>
                        <a:rPr lang="fr-FR" sz="2000" b="0" u="none" strike="noStrike" cap="none">
                          <a:solidFill>
                            <a:schemeClr val="dk1"/>
                          </a:solidFill>
                          <a:latin typeface="Arial"/>
                          <a:ea typeface="Arial"/>
                          <a:cs typeface="Arial"/>
                          <a:sym typeface="Arial"/>
                        </a:rPr>
                        <a:t>d’une approche </a:t>
                      </a:r>
                      <a:r>
                        <a:rPr lang="fr-FR" sz="2000" u="none" strike="noStrike" cap="none">
                          <a:solidFill>
                            <a:schemeClr val="dk1"/>
                          </a:solidFill>
                          <a:latin typeface="Arial"/>
                          <a:ea typeface="Arial"/>
                          <a:cs typeface="Arial"/>
                          <a:sym typeface="Arial"/>
                        </a:rPr>
                        <a:t>multisectorielle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ou Une Seule Santé</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38" name="Google Shape;38;p27"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39" name="Google Shape;39;p27"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40" name="Google Shape;40;p27"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41" name="Google Shape;41;p27"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42" name="Google Shape;42;p2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3" name="Google Shape;43;p27"/>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44" name="Google Shape;44;p27"/>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252"/>
        <p:cNvGrpSpPr/>
        <p:nvPr/>
      </p:nvGrpSpPr>
      <p:grpSpPr>
        <a:xfrm>
          <a:off x="0" y="0"/>
          <a:ext cx="0" cy="0"/>
          <a:chOff x="0" y="0"/>
          <a:chExt cx="0" cy="0"/>
        </a:xfrm>
      </p:grpSpPr>
      <p:sp>
        <p:nvSpPr>
          <p:cNvPr id="253" name="Google Shape;253;p5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4" name="Google Shape;254;p5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5" name="Google Shape;255;p54"/>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1 w/ Reference Box">
  <p:cSld name="Custom Layout 1 w/ Reference Box">
    <p:spTree>
      <p:nvGrpSpPr>
        <p:cNvPr id="1" name="Shape 256"/>
        <p:cNvGrpSpPr/>
        <p:nvPr/>
      </p:nvGrpSpPr>
      <p:grpSpPr>
        <a:xfrm>
          <a:off x="0" y="0"/>
          <a:ext cx="0" cy="0"/>
          <a:chOff x="0" y="0"/>
          <a:chExt cx="0" cy="0"/>
        </a:xfrm>
      </p:grpSpPr>
      <p:sp>
        <p:nvSpPr>
          <p:cNvPr id="257" name="Google Shape;257;p5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8" name="Google Shape;258;p5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9" name="Google Shape;259;p55"/>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260"/>
        <p:cNvGrpSpPr/>
        <p:nvPr/>
      </p:nvGrpSpPr>
      <p:grpSpPr>
        <a:xfrm>
          <a:off x="0" y="0"/>
          <a:ext cx="0" cy="0"/>
          <a:chOff x="0" y="0"/>
          <a:chExt cx="0" cy="0"/>
        </a:xfrm>
      </p:grpSpPr>
      <p:sp>
        <p:nvSpPr>
          <p:cNvPr id="261" name="Google Shape;261;p56"/>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62" name="Google Shape;262;p56"/>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63" name="Google Shape;263;p56"/>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64" name="Google Shape;264;p56"/>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65" name="Google Shape;265;p56"/>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66" name="Google Shape;266;p56"/>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Surveillance Cycle Spanish">
  <p:cSld name="1_Surveillance Cycle Spanish">
    <p:spTree>
      <p:nvGrpSpPr>
        <p:cNvPr id="1" name="Shape 267"/>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268"/>
        <p:cNvGrpSpPr/>
        <p:nvPr/>
      </p:nvGrpSpPr>
      <p:grpSpPr>
        <a:xfrm>
          <a:off x="0" y="0"/>
          <a:ext cx="0" cy="0"/>
          <a:chOff x="0" y="0"/>
          <a:chExt cx="0" cy="0"/>
        </a:xfrm>
      </p:grpSpPr>
      <p:sp>
        <p:nvSpPr>
          <p:cNvPr id="269" name="Google Shape;269;p58"/>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70" name="Google Shape;270;p58"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71" name="Google Shape;271;p5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72" name="Google Shape;272;p58"/>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73" name="Google Shape;273;p5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_Title only">
  <p:cSld name="1_Title only">
    <p:spTree>
      <p:nvGrpSpPr>
        <p:cNvPr id="1" name="Shape 274"/>
        <p:cNvGrpSpPr/>
        <p:nvPr/>
      </p:nvGrpSpPr>
      <p:grpSpPr>
        <a:xfrm>
          <a:off x="0" y="0"/>
          <a:ext cx="0" cy="0"/>
          <a:chOff x="0" y="0"/>
          <a:chExt cx="0" cy="0"/>
        </a:xfrm>
      </p:grpSpPr>
      <p:sp>
        <p:nvSpPr>
          <p:cNvPr id="275" name="Google Shape;275;p59"/>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76" name="Google Shape;276;p59"/>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77" name="Google Shape;277;p59"/>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78" name="Google Shape;278;p59"/>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79" name="Google Shape;279;p59"/>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80" name="Google Shape;280;p59"/>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Surveillance Cycle_French">
  <p:cSld name="1_Surveillance Cycle_French">
    <p:spTree>
      <p:nvGrpSpPr>
        <p:cNvPr id="1" name="Shape 45"/>
        <p:cNvGrpSpPr/>
        <p:nvPr/>
      </p:nvGrpSpPr>
      <p:grpSpPr>
        <a:xfrm>
          <a:off x="0" y="0"/>
          <a:ext cx="0" cy="0"/>
          <a:chOff x="0" y="0"/>
          <a:chExt cx="0" cy="0"/>
        </a:xfrm>
      </p:grpSpPr>
      <p:sp>
        <p:nvSpPr>
          <p:cNvPr id="46" name="Google Shape;46;p28"/>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Cycle de surveillance de la santé publique</a:t>
            </a:r>
            <a:endParaRPr sz="4400" dirty="0">
              <a:solidFill>
                <a:schemeClr val="dk1"/>
              </a:solidFill>
              <a:latin typeface="Franklin Gothic Medium" panose="020B0603020102020204" pitchFamily="34" charset="0"/>
              <a:ea typeface="Arial"/>
              <a:cs typeface="Arial"/>
              <a:sym typeface="Arial"/>
            </a:endParaRPr>
          </a:p>
        </p:txBody>
      </p:sp>
      <p:sp>
        <p:nvSpPr>
          <p:cNvPr id="47" name="Google Shape;47;p2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 name="Google Shape;48;p2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9" name="Google Shape;49;p2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0" name="Google Shape;50;p28"/>
          <p:cNvPicPr preferRelativeResize="0"/>
          <p:nvPr/>
        </p:nvPicPr>
        <p:blipFill rotWithShape="1">
          <a:blip r:embed="rId3">
            <a:alphaModFix/>
          </a:blip>
          <a:srcRect/>
          <a:stretch/>
        </p:blipFill>
        <p:spPr>
          <a:xfrm>
            <a:off x="11057248" y="6241802"/>
            <a:ext cx="938147" cy="594360"/>
          </a:xfrm>
          <a:prstGeom prst="rect">
            <a:avLst/>
          </a:prstGeom>
          <a:noFill/>
          <a:ln>
            <a:noFill/>
          </a:ln>
        </p:spPr>
      </p:pic>
      <p:graphicFrame>
        <p:nvGraphicFramePr>
          <p:cNvPr id="2" name="Diagram 1">
            <a:extLst>
              <a:ext uri="{FF2B5EF4-FFF2-40B4-BE49-F238E27FC236}">
                <a16:creationId xmlns:a16="http://schemas.microsoft.com/office/drawing/2014/main" id="{A9F412B7-2C9F-E208-DEBE-959158E6C2AF}"/>
              </a:ext>
            </a:extLst>
          </p:cNvPr>
          <p:cNvGraphicFramePr/>
          <p:nvPr userDrawn="1">
            <p:extLst>
              <p:ext uri="{D42A27DB-BD31-4B8C-83A1-F6EECF244321}">
                <p14:modId xmlns:p14="http://schemas.microsoft.com/office/powerpoint/2010/main" val="5651732"/>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51"/>
        <p:cNvGrpSpPr/>
        <p:nvPr/>
      </p:nvGrpSpPr>
      <p:grpSpPr>
        <a:xfrm>
          <a:off x="0" y="0"/>
          <a:ext cx="0" cy="0"/>
          <a:chOff x="0" y="0"/>
          <a:chExt cx="0" cy="0"/>
        </a:xfrm>
      </p:grpSpPr>
      <p:sp>
        <p:nvSpPr>
          <p:cNvPr id="52" name="Google Shape;52;p2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3" name="Google Shape;53;p2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4" name="Google Shape;54;p2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 name="Google Shape;55;p2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6" name="Google Shape;56;p2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7" name="Google Shape;57;p2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58"/>
        <p:cNvGrpSpPr/>
        <p:nvPr/>
      </p:nvGrpSpPr>
      <p:grpSpPr>
        <a:xfrm>
          <a:off x="0" y="0"/>
          <a:ext cx="0" cy="0"/>
          <a:chOff x="0" y="0"/>
          <a:chExt cx="0" cy="0"/>
        </a:xfrm>
      </p:grpSpPr>
      <p:sp>
        <p:nvSpPr>
          <p:cNvPr id="59" name="Google Shape;59;p30"/>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p3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1" name="Google Shape;61;p3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3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3" name="Google Shape;63;p3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4" name="Google Shape;64;p3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65"/>
        <p:cNvGrpSpPr/>
        <p:nvPr/>
      </p:nvGrpSpPr>
      <p:grpSpPr>
        <a:xfrm>
          <a:off x="0" y="0"/>
          <a:ext cx="0" cy="0"/>
          <a:chOff x="0" y="0"/>
          <a:chExt cx="0" cy="0"/>
        </a:xfrm>
      </p:grpSpPr>
      <p:sp>
        <p:nvSpPr>
          <p:cNvPr id="66" name="Google Shape;66;p31"/>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68" name="Google Shape;68;p31" descr="A picture containing vector graphics&#10;&#10;Description automatically generated"/>
          <p:cNvPicPr preferRelativeResize="0"/>
          <p:nvPr/>
        </p:nvPicPr>
        <p:blipFill rotWithShape="1">
          <a:blip r:embed="rId2">
            <a:alphaModFix/>
          </a:blip>
          <a:srcRect/>
          <a:stretch/>
        </p:blipFill>
        <p:spPr>
          <a:xfrm>
            <a:off x="10472404" y="128052"/>
            <a:ext cx="1223563" cy="1223563"/>
          </a:xfrm>
          <a:prstGeom prst="rect">
            <a:avLst/>
          </a:prstGeom>
          <a:noFill/>
          <a:ln>
            <a:noFill/>
          </a:ln>
        </p:spPr>
      </p:pic>
      <p:sp>
        <p:nvSpPr>
          <p:cNvPr id="69" name="Google Shape;69;p3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 name="Google Shape;70;p3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1" name="Google Shape;71;p3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72" name="Google Shape;72;p31"/>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_Activity_French">
  <p:cSld name="2_Activity_French">
    <p:spTree>
      <p:nvGrpSpPr>
        <p:cNvPr id="1" name="Shape 73"/>
        <p:cNvGrpSpPr/>
        <p:nvPr/>
      </p:nvGrpSpPr>
      <p:grpSpPr>
        <a:xfrm>
          <a:off x="0" y="0"/>
          <a:ext cx="0" cy="0"/>
          <a:chOff x="0" y="0"/>
          <a:chExt cx="0" cy="0"/>
        </a:xfrm>
      </p:grpSpPr>
      <p:sp>
        <p:nvSpPr>
          <p:cNvPr id="74" name="Google Shape;74;p32"/>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75" name="Google Shape;75;p32"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76" name="Google Shape;76;p3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 name="Google Shape;77;p32"/>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Pour réaliser l'exercice,</a:t>
            </a:r>
            <a:br>
              <a:rPr lang="fr-FR" sz="2800">
                <a:solidFill>
                  <a:schemeClr val="dk1"/>
                </a:solidFill>
                <a:latin typeface="Arial"/>
                <a:ea typeface="Arial"/>
                <a:cs typeface="Arial"/>
                <a:sym typeface="Arial"/>
              </a:rPr>
            </a:br>
            <a:r>
              <a:rPr lang="fr-FR" sz="2800">
                <a:solidFill>
                  <a:schemeClr val="dk1"/>
                </a:solidFill>
                <a:latin typeface="Arial"/>
                <a:ea typeface="Arial"/>
                <a:cs typeface="Arial"/>
                <a:sym typeface="Arial"/>
              </a:rPr>
              <a:t>veuillez consulter le cahier d'exercices du participant.</a:t>
            </a:r>
            <a:endParaRPr sz="2800" strike="sngStrike">
              <a:solidFill>
                <a:schemeClr val="dk1"/>
              </a:solidFill>
              <a:latin typeface="Arial"/>
              <a:ea typeface="Arial"/>
              <a:cs typeface="Arial"/>
              <a:sym typeface="Arial"/>
            </a:endParaRPr>
          </a:p>
        </p:txBody>
      </p:sp>
      <p:sp>
        <p:nvSpPr>
          <p:cNvPr id="78" name="Google Shape;78;p3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9" name="Google Shape;79;p32"/>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80" name="Google Shape;80;p32"/>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81"/>
        <p:cNvGrpSpPr/>
        <p:nvPr/>
      </p:nvGrpSpPr>
      <p:grpSpPr>
        <a:xfrm>
          <a:off x="0" y="0"/>
          <a:ext cx="0" cy="0"/>
          <a:chOff x="0" y="0"/>
          <a:chExt cx="0" cy="0"/>
        </a:xfrm>
      </p:grpSpPr>
      <p:pic>
        <p:nvPicPr>
          <p:cNvPr id="82" name="Google Shape;82;p3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83" name="Google Shape;83;p3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4" name="Google Shape;84;p33"/>
          <p:cNvSpPr txBox="1">
            <a:spLocks noGrp="1"/>
          </p:cNvSpPr>
          <p:nvPr>
            <p:ph type="title"/>
          </p:nvPr>
        </p:nvSpPr>
        <p:spPr>
          <a:xfrm>
            <a:off x="838200" y="447675"/>
            <a:ext cx="9752215" cy="800100"/>
          </a:xfrm>
          <a:prstGeom prst="rect">
            <a:avLst/>
          </a:prstGeom>
          <a:solidFill>
            <a:srgbClr val="FEE599"/>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5" name="Google Shape;85;p3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6" name="Google Shape;86;p3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7" name="Google Shape;87;p3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88" name="Google Shape;88;p3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24"/>
          <p:cNvSpPr txBox="1"/>
          <p:nvPr/>
        </p:nvSpPr>
        <p:spPr>
          <a:xfrm>
            <a:off x="-93879" y="6326347"/>
            <a:ext cx="496853" cy="365125"/>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12" name="Google Shape;12;p24"/>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13" name="Google Shape;13;p24"/>
          <p:cNvSpPr txBox="1"/>
          <p:nvPr/>
        </p:nvSpPr>
        <p:spPr>
          <a:xfrm>
            <a:off x="4277784" y="6254750"/>
            <a:ext cx="3657600" cy="33655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600" b="0" i="0" u="none" strike="noStrike" cap="none">
              <a:solidFill>
                <a:schemeClr val="lt1"/>
              </a:solidFill>
              <a:latin typeface="Libre Franklin Medium"/>
              <a:ea typeface="Libre Franklin Medium"/>
              <a:cs typeface="Libre Franklin Medium"/>
              <a:sym typeface="Libre Franklin Medium"/>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hyperlink" Target="https://www.cdc.gov/fungal/diseases/sporotrichosis/brasiliensis.html"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
          <p:cNvSpPr txBox="1">
            <a:spLocks noGrp="1"/>
          </p:cNvSpPr>
          <p:nvPr>
            <p:ph type="body" idx="1"/>
          </p:nvPr>
        </p:nvSpPr>
        <p:spPr>
          <a:xfrm>
            <a:off x="521601" y="2035064"/>
            <a:ext cx="9087912" cy="2196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sz="5000" dirty="0">
                <a:latin typeface="Franklin Gothic Medium" panose="020B0603020102020204" pitchFamily="34" charset="0"/>
              </a:rPr>
              <a:t>Communication d'informations sur la surveillance</a:t>
            </a:r>
            <a:endParaRPr sz="5000" dirty="0">
              <a:latin typeface="Franklin Gothic Medium" panose="020B0603020102020204" pitchFamily="34" charset="0"/>
            </a:endParaRPr>
          </a:p>
        </p:txBody>
      </p:sp>
      <p:sp>
        <p:nvSpPr>
          <p:cNvPr id="287" name="Google Shape;287;p1"/>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800"/>
              <a:buNone/>
            </a:pPr>
            <a:r>
              <a:rPr lang="fr-FR" dirty="0"/>
              <a:t>Atelier 1</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10"/>
          <p:cNvSpPr txBox="1">
            <a:spLocks noGrp="1"/>
          </p:cNvSpPr>
          <p:nvPr>
            <p:ph type="body" idx="1"/>
          </p:nvPr>
        </p:nvSpPr>
        <p:spPr>
          <a:xfrm>
            <a:off x="838200" y="1478857"/>
            <a:ext cx="5708374"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Rapports périodiques</a:t>
            </a:r>
            <a:endParaRPr dirty="0"/>
          </a:p>
          <a:p>
            <a:pPr marL="685800" lvl="1" indent="-228600" algn="l" rtl="0">
              <a:lnSpc>
                <a:spcPct val="100000"/>
              </a:lnSpc>
              <a:spcBef>
                <a:spcPts val="1000"/>
              </a:spcBef>
              <a:spcAft>
                <a:spcPts val="0"/>
              </a:spcAft>
              <a:buSzPts val="2400"/>
              <a:buChar char="▪"/>
            </a:pPr>
            <a:r>
              <a:rPr lang="fr-FR" dirty="0"/>
              <a:t>Tableaux hebdomadaires, graphiques</a:t>
            </a:r>
            <a:endParaRPr dirty="0"/>
          </a:p>
          <a:p>
            <a:pPr marL="685800" lvl="1" indent="-228600" algn="l" rtl="0">
              <a:lnSpc>
                <a:spcPct val="100000"/>
              </a:lnSpc>
              <a:spcBef>
                <a:spcPts val="1000"/>
              </a:spcBef>
              <a:spcAft>
                <a:spcPts val="0"/>
              </a:spcAft>
              <a:buSzPts val="2400"/>
              <a:buChar char="▪"/>
            </a:pPr>
            <a:r>
              <a:rPr lang="fr-FR" dirty="0"/>
              <a:t>Résumés mensuels/trimestriels</a:t>
            </a:r>
            <a:endParaRPr dirty="0"/>
          </a:p>
          <a:p>
            <a:pPr marL="685800" lvl="1" indent="-228600" algn="l" rtl="0">
              <a:lnSpc>
                <a:spcPct val="100000"/>
              </a:lnSpc>
              <a:spcBef>
                <a:spcPts val="1000"/>
              </a:spcBef>
              <a:spcAft>
                <a:spcPts val="0"/>
              </a:spcAft>
              <a:buSzPts val="2400"/>
              <a:buChar char="▪"/>
            </a:pPr>
            <a:r>
              <a:rPr lang="fr-FR" dirty="0"/>
              <a:t>Résumé annuel</a:t>
            </a:r>
            <a:endParaRPr dirty="0"/>
          </a:p>
          <a:p>
            <a:pPr marL="228600" lvl="0" indent="-228600" algn="l" rtl="0">
              <a:lnSpc>
                <a:spcPct val="100000"/>
              </a:lnSpc>
              <a:spcBef>
                <a:spcPts val="1000"/>
              </a:spcBef>
              <a:spcAft>
                <a:spcPts val="0"/>
              </a:spcAft>
              <a:buClr>
                <a:schemeClr val="dk1"/>
              </a:buClr>
              <a:buSzPts val="2800"/>
              <a:buChar char="•"/>
            </a:pPr>
            <a:r>
              <a:rPr lang="fr-FR" dirty="0"/>
              <a:t>Feedback aux prestataires de soins de santé du district</a:t>
            </a:r>
            <a:endParaRPr dirty="0"/>
          </a:p>
          <a:p>
            <a:pPr marL="685800" lvl="1" indent="-228600" algn="l" rtl="0">
              <a:lnSpc>
                <a:spcPct val="100000"/>
              </a:lnSpc>
              <a:spcBef>
                <a:spcPts val="1000"/>
              </a:spcBef>
              <a:spcAft>
                <a:spcPts val="0"/>
              </a:spcAft>
              <a:buSzPts val="2400"/>
              <a:buChar char="▪"/>
            </a:pPr>
            <a:r>
              <a:rPr lang="fr-FR" dirty="0"/>
              <a:t>Résumé des données de surveillance des maladies</a:t>
            </a:r>
            <a:endParaRPr dirty="0"/>
          </a:p>
          <a:p>
            <a:pPr marL="685800" lvl="1" indent="-228600" algn="l" rtl="0">
              <a:lnSpc>
                <a:spcPct val="100000"/>
              </a:lnSpc>
              <a:spcBef>
                <a:spcPts val="1000"/>
              </a:spcBef>
              <a:spcAft>
                <a:spcPts val="0"/>
              </a:spcAft>
              <a:buSzPts val="2400"/>
              <a:buChar char="▪"/>
            </a:pPr>
            <a:r>
              <a:rPr lang="fr-FR" dirty="0"/>
              <a:t>Qualité de la surveillance</a:t>
            </a:r>
            <a:endParaRPr dirty="0"/>
          </a:p>
          <a:p>
            <a:pPr marL="228600" lvl="0" indent="-63500" algn="l" rtl="0">
              <a:lnSpc>
                <a:spcPct val="100000"/>
              </a:lnSpc>
              <a:spcBef>
                <a:spcPts val="1000"/>
              </a:spcBef>
              <a:spcAft>
                <a:spcPts val="0"/>
              </a:spcAft>
              <a:buClr>
                <a:schemeClr val="dk1"/>
              </a:buClr>
              <a:buSzPts val="2600"/>
              <a:buNone/>
            </a:pPr>
            <a:endParaRPr sz="2600" dirty="0"/>
          </a:p>
          <a:p>
            <a:pPr marL="228600" lvl="0" indent="-50800" algn="l" rtl="0">
              <a:lnSpc>
                <a:spcPct val="100000"/>
              </a:lnSpc>
              <a:spcBef>
                <a:spcPts val="1000"/>
              </a:spcBef>
              <a:spcAft>
                <a:spcPts val="0"/>
              </a:spcAft>
              <a:buClr>
                <a:schemeClr val="dk1"/>
              </a:buClr>
              <a:buSzPts val="2800"/>
              <a:buNone/>
            </a:pPr>
            <a:endParaRPr dirty="0"/>
          </a:p>
        </p:txBody>
      </p:sp>
      <p:sp>
        <p:nvSpPr>
          <p:cNvPr id="362" name="Google Shape;362;p1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Communication de routine</a:t>
            </a:r>
            <a:endParaRPr dirty="0">
              <a:latin typeface="Franklin Gothic Medium" panose="020B0603020102020204" pitchFamily="34" charset="0"/>
            </a:endParaRPr>
          </a:p>
        </p:txBody>
      </p:sp>
      <p:graphicFrame>
        <p:nvGraphicFramePr>
          <p:cNvPr id="363" name="Google Shape;363;p10"/>
          <p:cNvGraphicFramePr/>
          <p:nvPr>
            <p:extLst>
              <p:ext uri="{D42A27DB-BD31-4B8C-83A1-F6EECF244321}">
                <p14:modId xmlns:p14="http://schemas.microsoft.com/office/powerpoint/2010/main" val="3520436854"/>
              </p:ext>
            </p:extLst>
          </p:nvPr>
        </p:nvGraphicFramePr>
        <p:xfrm>
          <a:off x="7469006" y="822756"/>
          <a:ext cx="4317060" cy="5291399"/>
        </p:xfrm>
        <a:graphic>
          <a:graphicData uri="http://schemas.openxmlformats.org/presentationml/2006/ole">
            <mc:AlternateContent xmlns:mc="http://schemas.openxmlformats.org/markup-compatibility/2006">
              <mc:Choice xmlns:v="urn:schemas-microsoft-com:vml" Requires="v">
                <p:oleObj r:id="rId3" imgW="4317060" imgH="5291399" progId="Word.Document.12">
                  <p:embed/>
                </p:oleObj>
              </mc:Choice>
              <mc:Fallback>
                <p:oleObj r:id="rId3" imgW="4317060" imgH="5291399" progId="Word.Document.12">
                  <p:embed/>
                  <p:pic>
                    <p:nvPicPr>
                      <p:cNvPr id="363" name="Google Shape;363;p10"/>
                      <p:cNvPicPr preferRelativeResize="0"/>
                      <p:nvPr/>
                    </p:nvPicPr>
                    <p:blipFill rotWithShape="1">
                      <a:blip r:embed="rId4">
                        <a:alphaModFix/>
                      </a:blip>
                      <a:srcRect/>
                      <a:stretch/>
                    </p:blipFill>
                    <p:spPr>
                      <a:xfrm>
                        <a:off x="7469006" y="822756"/>
                        <a:ext cx="4317060" cy="5291399"/>
                      </a:xfrm>
                      <a:prstGeom prst="rect">
                        <a:avLst/>
                      </a:prstGeom>
                      <a:solidFill>
                        <a:schemeClr val="lt1"/>
                      </a:solidFill>
                      <a:ln w="9525" cap="flat" cmpd="sng">
                        <a:solidFill>
                          <a:schemeClr val="dk1"/>
                        </a:solidFill>
                        <a:prstDash val="solid"/>
                        <a:miter lim="800000"/>
                        <a:headEnd type="none" w="sm" len="sm"/>
                        <a:tailEnd type="none" w="sm" len="sm"/>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1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Les communications au service </a:t>
            </a:r>
            <a:br>
              <a:rPr lang="fr-FR" dirty="0">
                <a:latin typeface="Franklin Gothic Medium" panose="020B0603020102020204" pitchFamily="34" charset="0"/>
              </a:rPr>
            </a:br>
            <a:r>
              <a:rPr lang="fr-FR" dirty="0">
                <a:latin typeface="Franklin Gothic Medium" panose="020B0603020102020204" pitchFamily="34" charset="0"/>
              </a:rPr>
              <a:t>de la préparation</a:t>
            </a:r>
            <a:endParaRPr dirty="0">
              <a:latin typeface="Franklin Gothic Medium" panose="020B0603020102020204" pitchFamily="34" charset="0"/>
            </a:endParaRPr>
          </a:p>
        </p:txBody>
      </p:sp>
      <p:sp>
        <p:nvSpPr>
          <p:cNvPr id="370" name="Google Shape;370;p1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Le maintien de canaux (réseaux) de communication avec des informations de contact actualisées peut faciliter : </a:t>
            </a:r>
            <a:endParaRPr dirty="0"/>
          </a:p>
          <a:p>
            <a:pPr marL="685800" lvl="1" indent="-228600" algn="l" rtl="0">
              <a:lnSpc>
                <a:spcPct val="100000"/>
              </a:lnSpc>
              <a:spcBef>
                <a:spcPts val="1000"/>
              </a:spcBef>
              <a:spcAft>
                <a:spcPts val="0"/>
              </a:spcAft>
              <a:buSzPts val="2400"/>
              <a:buChar char="▪"/>
            </a:pPr>
            <a:r>
              <a:rPr lang="fr-FR" dirty="0"/>
              <a:t>Reconnaissance précoce et signalement rapide des foyers éventuels</a:t>
            </a:r>
            <a:endParaRPr dirty="0"/>
          </a:p>
          <a:p>
            <a:pPr marL="685800" lvl="1" indent="-228600" algn="l" rtl="0">
              <a:lnSpc>
                <a:spcPct val="100000"/>
              </a:lnSpc>
              <a:spcBef>
                <a:spcPts val="1000"/>
              </a:spcBef>
              <a:spcAft>
                <a:spcPts val="0"/>
              </a:spcAft>
              <a:buSzPts val="2400"/>
              <a:buChar char="▪"/>
            </a:pPr>
            <a:r>
              <a:rPr lang="fr-FR" dirty="0"/>
              <a:t>Amélioration du travail d'équipe en réponse à des épidémies réelles</a:t>
            </a:r>
            <a:endParaRPr dirty="0"/>
          </a:p>
          <a:p>
            <a:pPr marL="0" lvl="0" indent="0" algn="l" rtl="0">
              <a:lnSpc>
                <a:spcPct val="100000"/>
              </a:lnSpc>
              <a:spcBef>
                <a:spcPts val="1000"/>
              </a:spcBef>
              <a:spcAft>
                <a:spcPts val="0"/>
              </a:spcAft>
              <a:buClr>
                <a:schemeClr val="dk1"/>
              </a:buClr>
              <a:buSzPts val="2800"/>
              <a:buNone/>
            </a:pPr>
            <a:endParaRPr dirty="0"/>
          </a:p>
        </p:txBody>
      </p:sp>
      <p:pic>
        <p:nvPicPr>
          <p:cNvPr id="371" name="Google Shape;371;p11" descr="A group of people in a room&#10;&#10;Description automatically generated with medium confidence"/>
          <p:cNvPicPr preferRelativeResize="0"/>
          <p:nvPr/>
        </p:nvPicPr>
        <p:blipFill rotWithShape="1">
          <a:blip r:embed="rId3">
            <a:alphaModFix/>
          </a:blip>
          <a:srcRect/>
          <a:stretch/>
        </p:blipFill>
        <p:spPr>
          <a:xfrm>
            <a:off x="5875163" y="3607552"/>
            <a:ext cx="3657600" cy="2743200"/>
          </a:xfrm>
          <a:prstGeom prst="rect">
            <a:avLst/>
          </a:prstGeom>
          <a:noFill/>
          <a:ln w="12700">
            <a:solidFill>
              <a:schemeClr val="tx1"/>
            </a:solidFill>
          </a:ln>
        </p:spPr>
      </p:pic>
      <p:pic>
        <p:nvPicPr>
          <p:cNvPr id="372" name="Google Shape;372;p11" descr="A group of people standing around a table with papers on it&#10;&#10;Description automatically generated with medium confidence"/>
          <p:cNvPicPr preferRelativeResize="0"/>
          <p:nvPr/>
        </p:nvPicPr>
        <p:blipFill rotWithShape="1">
          <a:blip r:embed="rId4">
            <a:alphaModFix/>
          </a:blip>
          <a:srcRect/>
          <a:stretch/>
        </p:blipFill>
        <p:spPr>
          <a:xfrm>
            <a:off x="1870369" y="3607552"/>
            <a:ext cx="3760670" cy="2743200"/>
          </a:xfrm>
          <a:prstGeom prst="rect">
            <a:avLst/>
          </a:prstGeom>
          <a:noFill/>
          <a:ln w="12700">
            <a:solidFill>
              <a:schemeClr val="tx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12"/>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Une Seule Santé (1/2)</a:t>
            </a:r>
            <a:endParaRPr dirty="0">
              <a:latin typeface="Franklin Gothic Medium" panose="020B0603020102020204" pitchFamily="34" charset="0"/>
            </a:endParaRPr>
          </a:p>
        </p:txBody>
      </p:sp>
      <p:sp>
        <p:nvSpPr>
          <p:cNvPr id="379" name="Google Shape;379;p12"/>
          <p:cNvSpPr txBox="1">
            <a:spLocks noGrp="1"/>
          </p:cNvSpPr>
          <p:nvPr>
            <p:ph type="body" idx="1"/>
          </p:nvPr>
        </p:nvSpPr>
        <p:spPr>
          <a:xfrm>
            <a:off x="838200" y="1478850"/>
            <a:ext cx="6077263" cy="4039918"/>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La communication doit être multidirectionnelle</a:t>
            </a:r>
            <a:endParaRPr dirty="0"/>
          </a:p>
          <a:p>
            <a:pPr marL="228600" lvl="0" indent="-228600" algn="l" rtl="0">
              <a:lnSpc>
                <a:spcPct val="100000"/>
              </a:lnSpc>
              <a:spcBef>
                <a:spcPts val="1000"/>
              </a:spcBef>
              <a:spcAft>
                <a:spcPts val="0"/>
              </a:spcAft>
              <a:buClr>
                <a:schemeClr val="dk1"/>
              </a:buClr>
              <a:buSzPts val="2800"/>
              <a:buChar char="•"/>
            </a:pPr>
            <a:r>
              <a:rPr lang="fr-FR" dirty="0"/>
              <a:t>Ce qui doit être communiqué dépend du public cible </a:t>
            </a:r>
            <a:endParaRPr dirty="0"/>
          </a:p>
          <a:p>
            <a:pPr marL="685800" lvl="1" indent="-228600" algn="l" rtl="0">
              <a:lnSpc>
                <a:spcPct val="100000"/>
              </a:lnSpc>
              <a:spcBef>
                <a:spcPts val="1000"/>
              </a:spcBef>
              <a:spcAft>
                <a:spcPts val="0"/>
              </a:spcAft>
              <a:buSzPts val="2400"/>
              <a:buFont typeface="Noto Sans Symbols"/>
              <a:buChar char="▪"/>
            </a:pPr>
            <a:r>
              <a:rPr lang="fr-FR" dirty="0"/>
              <a:t>Secteur humain, animal ou environnemental</a:t>
            </a:r>
            <a:endParaRPr dirty="0"/>
          </a:p>
        </p:txBody>
      </p:sp>
      <p:sp>
        <p:nvSpPr>
          <p:cNvPr id="380" name="Google Shape;380;p12"/>
          <p:cNvSpPr txBox="1"/>
          <p:nvPr/>
        </p:nvSpPr>
        <p:spPr>
          <a:xfrm>
            <a:off x="9639032" y="3944046"/>
            <a:ext cx="1417082"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dirty="0">
                <a:solidFill>
                  <a:srgbClr val="000000"/>
                </a:solidFill>
                <a:latin typeface="Arial"/>
                <a:ea typeface="Arial"/>
                <a:cs typeface="Arial"/>
                <a:sym typeface="Arial"/>
              </a:rPr>
              <a:t>Santé animale</a:t>
            </a:r>
            <a:endParaRPr b="1" dirty="0"/>
          </a:p>
        </p:txBody>
      </p:sp>
      <p:sp>
        <p:nvSpPr>
          <p:cNvPr id="381" name="Google Shape;381;p12"/>
          <p:cNvSpPr/>
          <p:nvPr/>
        </p:nvSpPr>
        <p:spPr>
          <a:xfrm>
            <a:off x="6513848" y="3196950"/>
            <a:ext cx="2659800" cy="2606100"/>
          </a:xfrm>
          <a:prstGeom prst="flowChartConnector">
            <a:avLst/>
          </a:prstGeom>
          <a:solidFill>
            <a:srgbClr val="FFD966">
              <a:alpha val="20000"/>
            </a:srgbClr>
          </a:solidFill>
          <a:ln w="12700" cap="flat" cmpd="sng">
            <a:solidFill>
              <a:srgbClr val="FFF2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Arial"/>
              <a:ea typeface="Arial"/>
              <a:cs typeface="Arial"/>
              <a:sym typeface="Arial"/>
            </a:endParaRPr>
          </a:p>
        </p:txBody>
      </p:sp>
      <p:sp>
        <p:nvSpPr>
          <p:cNvPr id="382" name="Google Shape;382;p12"/>
          <p:cNvSpPr/>
          <p:nvPr/>
        </p:nvSpPr>
        <p:spPr>
          <a:xfrm>
            <a:off x="8632934" y="3265835"/>
            <a:ext cx="2659800" cy="2606100"/>
          </a:xfrm>
          <a:prstGeom prst="flowChartConnector">
            <a:avLst/>
          </a:prstGeom>
          <a:solidFill>
            <a:srgbClr val="2E75B5">
              <a:alpha val="20000"/>
            </a:srgbClr>
          </a:solidFill>
          <a:ln w="12700" cap="flat" cmpd="sng">
            <a:solidFill>
              <a:srgbClr val="DDEAF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Arial"/>
              <a:ea typeface="Arial"/>
              <a:cs typeface="Arial"/>
              <a:sym typeface="Arial"/>
            </a:endParaRPr>
          </a:p>
        </p:txBody>
      </p:sp>
      <p:sp>
        <p:nvSpPr>
          <p:cNvPr id="383" name="Google Shape;383;p12"/>
          <p:cNvSpPr/>
          <p:nvPr/>
        </p:nvSpPr>
        <p:spPr>
          <a:xfrm>
            <a:off x="7754034" y="1635078"/>
            <a:ext cx="2659800" cy="2606100"/>
          </a:xfrm>
          <a:prstGeom prst="flowChartConnector">
            <a:avLst/>
          </a:prstGeom>
          <a:solidFill>
            <a:srgbClr val="548135">
              <a:alpha val="20000"/>
            </a:srgbClr>
          </a:solidFill>
          <a:ln w="12700" cap="flat" cmpd="sng">
            <a:solidFill>
              <a:srgbClr val="E1EF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Arial"/>
              <a:ea typeface="Arial"/>
              <a:cs typeface="Arial"/>
              <a:sym typeface="Arial"/>
            </a:endParaRPr>
          </a:p>
        </p:txBody>
      </p:sp>
      <p:pic>
        <p:nvPicPr>
          <p:cNvPr id="384" name="Google Shape;384;p12" descr="Deciduous tree with solid fill"/>
          <p:cNvPicPr preferRelativeResize="0"/>
          <p:nvPr/>
        </p:nvPicPr>
        <p:blipFill rotWithShape="1">
          <a:blip r:embed="rId3">
            <a:alphaModFix/>
          </a:blip>
          <a:srcRect/>
          <a:stretch/>
        </p:blipFill>
        <p:spPr>
          <a:xfrm>
            <a:off x="8640629" y="2619545"/>
            <a:ext cx="886610" cy="868669"/>
          </a:xfrm>
          <a:prstGeom prst="rect">
            <a:avLst/>
          </a:prstGeom>
          <a:noFill/>
          <a:ln>
            <a:noFill/>
          </a:ln>
        </p:spPr>
      </p:pic>
      <p:pic>
        <p:nvPicPr>
          <p:cNvPr id="385" name="Google Shape;385;p12" descr="Man with solid fill"/>
          <p:cNvPicPr preferRelativeResize="0"/>
          <p:nvPr/>
        </p:nvPicPr>
        <p:blipFill rotWithShape="1">
          <a:blip r:embed="rId4">
            <a:alphaModFix/>
          </a:blip>
          <a:srcRect/>
          <a:stretch/>
        </p:blipFill>
        <p:spPr>
          <a:xfrm>
            <a:off x="6789139" y="4356746"/>
            <a:ext cx="886610" cy="868669"/>
          </a:xfrm>
          <a:prstGeom prst="rect">
            <a:avLst/>
          </a:prstGeom>
          <a:noFill/>
          <a:ln>
            <a:noFill/>
          </a:ln>
        </p:spPr>
      </p:pic>
      <p:pic>
        <p:nvPicPr>
          <p:cNvPr id="386" name="Google Shape;386;p12" descr="Woman with solid fill"/>
          <p:cNvPicPr preferRelativeResize="0"/>
          <p:nvPr/>
        </p:nvPicPr>
        <p:blipFill rotWithShape="1">
          <a:blip r:embed="rId5">
            <a:alphaModFix/>
          </a:blip>
          <a:srcRect/>
          <a:stretch/>
        </p:blipFill>
        <p:spPr>
          <a:xfrm>
            <a:off x="7257441" y="4356746"/>
            <a:ext cx="886610" cy="868669"/>
          </a:xfrm>
          <a:prstGeom prst="rect">
            <a:avLst/>
          </a:prstGeom>
          <a:noFill/>
          <a:ln>
            <a:noFill/>
          </a:ln>
        </p:spPr>
      </p:pic>
      <p:pic>
        <p:nvPicPr>
          <p:cNvPr id="387" name="Google Shape;387;p12" descr="Duck with solid fill"/>
          <p:cNvPicPr preferRelativeResize="0"/>
          <p:nvPr/>
        </p:nvPicPr>
        <p:blipFill rotWithShape="1">
          <a:blip r:embed="rId6">
            <a:alphaModFix/>
          </a:blip>
          <a:srcRect/>
          <a:stretch/>
        </p:blipFill>
        <p:spPr>
          <a:xfrm>
            <a:off x="9827527" y="4459624"/>
            <a:ext cx="886610" cy="868669"/>
          </a:xfrm>
          <a:prstGeom prst="rect">
            <a:avLst/>
          </a:prstGeom>
          <a:noFill/>
          <a:ln>
            <a:noFill/>
          </a:ln>
        </p:spPr>
      </p:pic>
      <p:sp>
        <p:nvSpPr>
          <p:cNvPr id="388" name="Google Shape;388;p12"/>
          <p:cNvSpPr txBox="1"/>
          <p:nvPr/>
        </p:nvSpPr>
        <p:spPr>
          <a:xfrm>
            <a:off x="7980986" y="1997310"/>
            <a:ext cx="215805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dirty="0">
                <a:solidFill>
                  <a:srgbClr val="000000"/>
                </a:solidFill>
                <a:latin typeface="Arial"/>
                <a:ea typeface="Arial"/>
                <a:cs typeface="Arial"/>
                <a:sym typeface="Arial"/>
              </a:rPr>
              <a:t>Santé environnementale</a:t>
            </a:r>
            <a:endParaRPr b="1" dirty="0"/>
          </a:p>
        </p:txBody>
      </p:sp>
      <p:sp>
        <p:nvSpPr>
          <p:cNvPr id="389" name="Google Shape;389;p12"/>
          <p:cNvSpPr txBox="1"/>
          <p:nvPr/>
        </p:nvSpPr>
        <p:spPr>
          <a:xfrm>
            <a:off x="6789139" y="3756821"/>
            <a:ext cx="14040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dirty="0">
                <a:solidFill>
                  <a:srgbClr val="000000"/>
                </a:solidFill>
                <a:latin typeface="Arial"/>
                <a:ea typeface="Arial"/>
                <a:cs typeface="Arial"/>
                <a:sym typeface="Arial"/>
              </a:rPr>
              <a:t>Santé humaine</a:t>
            </a:r>
            <a:endParaRPr b="1" dirty="0"/>
          </a:p>
        </p:txBody>
      </p:sp>
      <p:sp>
        <p:nvSpPr>
          <p:cNvPr id="390" name="Google Shape;390;p12"/>
          <p:cNvSpPr txBox="1"/>
          <p:nvPr/>
        </p:nvSpPr>
        <p:spPr>
          <a:xfrm>
            <a:off x="8327022" y="3813334"/>
            <a:ext cx="131201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dirty="0">
                <a:solidFill>
                  <a:srgbClr val="000000"/>
                </a:solidFill>
                <a:latin typeface="Arial"/>
                <a:ea typeface="Arial"/>
                <a:cs typeface="Arial"/>
                <a:sym typeface="Arial"/>
              </a:rPr>
              <a:t>Une Seule </a:t>
            </a:r>
            <a:r>
              <a:rPr lang="fr-FR" sz="1800" b="1" dirty="0"/>
              <a:t>S</a:t>
            </a:r>
            <a:r>
              <a:rPr lang="fr-FR" sz="1800" b="1" dirty="0">
                <a:solidFill>
                  <a:srgbClr val="000000"/>
                </a:solidFill>
                <a:latin typeface="Arial"/>
                <a:ea typeface="Arial"/>
                <a:cs typeface="Arial"/>
                <a:sym typeface="Arial"/>
              </a:rPr>
              <a:t>anté</a:t>
            </a:r>
            <a:endParaRPr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1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Une Seule Santé (2/2)</a:t>
            </a:r>
            <a:endParaRPr dirty="0">
              <a:latin typeface="Franklin Gothic Medium" panose="020B0603020102020204" pitchFamily="34" charset="0"/>
            </a:endParaRPr>
          </a:p>
        </p:txBody>
      </p:sp>
      <p:sp>
        <p:nvSpPr>
          <p:cNvPr id="397" name="Google Shape;397;p1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800"/>
              <a:buNone/>
            </a:pPr>
            <a:r>
              <a:rPr lang="fr-FR"/>
              <a:t>Sporotrichose transmise par le chat (</a:t>
            </a:r>
            <a:r>
              <a:rPr lang="fr-FR" i="1"/>
              <a:t>Sporothrix brasiliensis</a:t>
            </a:r>
            <a:r>
              <a:rPr lang="fr-FR"/>
              <a:t>)</a:t>
            </a:r>
            <a:endParaRPr/>
          </a:p>
        </p:txBody>
      </p:sp>
      <p:grpSp>
        <p:nvGrpSpPr>
          <p:cNvPr id="398" name="Google Shape;398;p13"/>
          <p:cNvGrpSpPr/>
          <p:nvPr/>
        </p:nvGrpSpPr>
        <p:grpSpPr>
          <a:xfrm>
            <a:off x="199665" y="2629212"/>
            <a:ext cx="2286000" cy="2286000"/>
            <a:chOff x="1561651" y="2248566"/>
            <a:chExt cx="2286000" cy="2286000"/>
          </a:xfrm>
        </p:grpSpPr>
        <p:pic>
          <p:nvPicPr>
            <p:cNvPr id="399" name="Google Shape;399;p13" descr="Cat with solid fill"/>
            <p:cNvPicPr preferRelativeResize="0"/>
            <p:nvPr/>
          </p:nvPicPr>
          <p:blipFill rotWithShape="1">
            <a:blip r:embed="rId3">
              <a:alphaModFix/>
            </a:blip>
            <a:srcRect/>
            <a:stretch/>
          </p:blipFill>
          <p:spPr>
            <a:xfrm>
              <a:off x="1561651" y="2248566"/>
              <a:ext cx="2286000" cy="2286000"/>
            </a:xfrm>
            <a:prstGeom prst="rect">
              <a:avLst/>
            </a:prstGeom>
            <a:noFill/>
            <a:ln>
              <a:noFill/>
            </a:ln>
          </p:spPr>
        </p:pic>
        <p:sp>
          <p:nvSpPr>
            <p:cNvPr id="400" name="Google Shape;400;p13"/>
            <p:cNvSpPr/>
            <p:nvPr/>
          </p:nvSpPr>
          <p:spPr>
            <a:xfrm>
              <a:off x="2790998" y="3194802"/>
              <a:ext cx="137160" cy="137160"/>
            </a:xfrm>
            <a:prstGeom prst="flowChartConnector">
              <a:avLst/>
            </a:prstGeom>
            <a:solidFill>
              <a:srgbClr val="C00000"/>
            </a:solid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1" name="Google Shape;401;p13"/>
            <p:cNvSpPr/>
            <p:nvPr/>
          </p:nvSpPr>
          <p:spPr>
            <a:xfrm>
              <a:off x="2928158" y="3549043"/>
              <a:ext cx="182880" cy="182880"/>
            </a:xfrm>
            <a:prstGeom prst="flowChartConnector">
              <a:avLst/>
            </a:prstGeom>
            <a:solidFill>
              <a:srgbClr val="C00000"/>
            </a:solid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2" name="Google Shape;402;p13"/>
            <p:cNvSpPr/>
            <p:nvPr/>
          </p:nvSpPr>
          <p:spPr>
            <a:xfrm>
              <a:off x="2497567" y="3731922"/>
              <a:ext cx="155448" cy="155448"/>
            </a:xfrm>
            <a:prstGeom prst="flowChartConnector">
              <a:avLst/>
            </a:prstGeom>
            <a:solidFill>
              <a:srgbClr val="C00000"/>
            </a:solid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3" name="Google Shape;403;p13"/>
            <p:cNvSpPr/>
            <p:nvPr/>
          </p:nvSpPr>
          <p:spPr>
            <a:xfrm>
              <a:off x="2994211" y="3001382"/>
              <a:ext cx="107576" cy="109728"/>
            </a:xfrm>
            <a:prstGeom prst="flowChartConnector">
              <a:avLst/>
            </a:prstGeom>
            <a:solidFill>
              <a:srgbClr val="C00000"/>
            </a:solid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4" name="Google Shape;404;p13"/>
            <p:cNvSpPr/>
            <p:nvPr/>
          </p:nvSpPr>
          <p:spPr>
            <a:xfrm>
              <a:off x="2316021" y="3940450"/>
              <a:ext cx="54864" cy="54864"/>
            </a:xfrm>
            <a:prstGeom prst="flowChartConnector">
              <a:avLst/>
            </a:prstGeom>
            <a:solidFill>
              <a:srgbClr val="C00000"/>
            </a:solid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05" name="Google Shape;405;p13"/>
            <p:cNvSpPr/>
            <p:nvPr/>
          </p:nvSpPr>
          <p:spPr>
            <a:xfrm>
              <a:off x="2511909" y="3331962"/>
              <a:ext cx="82296" cy="82296"/>
            </a:xfrm>
            <a:prstGeom prst="flowChartConnector">
              <a:avLst/>
            </a:prstGeom>
            <a:solidFill>
              <a:srgbClr val="C00000"/>
            </a:solidFill>
            <a:ln w="127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cxnSp>
        <p:nvCxnSpPr>
          <p:cNvPr id="406" name="Google Shape;406;p13"/>
          <p:cNvCxnSpPr>
            <a:stCxn id="407" idx="0"/>
            <a:endCxn id="408" idx="1"/>
          </p:cNvCxnSpPr>
          <p:nvPr/>
        </p:nvCxnSpPr>
        <p:spPr>
          <a:xfrm rot="-5400000">
            <a:off x="3037264" y="2256689"/>
            <a:ext cx="1285800" cy="1678200"/>
          </a:xfrm>
          <a:prstGeom prst="curvedConnector2">
            <a:avLst/>
          </a:prstGeom>
          <a:noFill/>
          <a:ln w="76200" cap="flat" cmpd="sng">
            <a:solidFill>
              <a:srgbClr val="C00000"/>
            </a:solidFill>
            <a:prstDash val="dash"/>
            <a:miter lim="800000"/>
            <a:headEnd type="none" w="sm" len="sm"/>
            <a:tailEnd type="triangle" w="med" len="med"/>
          </a:ln>
        </p:spPr>
      </p:cxnSp>
      <p:cxnSp>
        <p:nvCxnSpPr>
          <p:cNvPr id="409" name="Google Shape;409;p13"/>
          <p:cNvCxnSpPr>
            <a:stCxn id="410" idx="0"/>
            <a:endCxn id="408" idx="3"/>
          </p:cNvCxnSpPr>
          <p:nvPr/>
        </p:nvCxnSpPr>
        <p:spPr>
          <a:xfrm rot="5400000" flipH="1">
            <a:off x="5623830" y="2262612"/>
            <a:ext cx="1319400" cy="1699800"/>
          </a:xfrm>
          <a:prstGeom prst="curvedConnector2">
            <a:avLst/>
          </a:prstGeom>
          <a:noFill/>
          <a:ln w="76200" cap="flat" cmpd="sng">
            <a:solidFill>
              <a:srgbClr val="109648"/>
            </a:solidFill>
            <a:prstDash val="solid"/>
            <a:miter lim="800000"/>
            <a:headEnd type="none" w="sm" len="sm"/>
            <a:tailEnd type="triangle" w="med" len="med"/>
          </a:ln>
        </p:spPr>
      </p:cxnSp>
      <p:cxnSp>
        <p:nvCxnSpPr>
          <p:cNvPr id="411" name="Google Shape;411;p13"/>
          <p:cNvCxnSpPr>
            <a:stCxn id="410" idx="2"/>
            <a:endCxn id="412" idx="3"/>
          </p:cNvCxnSpPr>
          <p:nvPr/>
        </p:nvCxnSpPr>
        <p:spPr>
          <a:xfrm rot="5400000">
            <a:off x="5685630" y="4434612"/>
            <a:ext cx="1195800" cy="1699800"/>
          </a:xfrm>
          <a:prstGeom prst="curvedConnector2">
            <a:avLst/>
          </a:prstGeom>
          <a:noFill/>
          <a:ln w="76200" cap="flat" cmpd="sng">
            <a:solidFill>
              <a:srgbClr val="109648"/>
            </a:solidFill>
            <a:prstDash val="solid"/>
            <a:miter lim="800000"/>
            <a:headEnd type="triangle" w="med" len="med"/>
            <a:tailEnd type="triangle" w="med" len="med"/>
          </a:ln>
        </p:spPr>
      </p:cxnSp>
      <p:grpSp>
        <p:nvGrpSpPr>
          <p:cNvPr id="413" name="Google Shape;413;p13"/>
          <p:cNvGrpSpPr/>
          <p:nvPr/>
        </p:nvGrpSpPr>
        <p:grpSpPr>
          <a:xfrm>
            <a:off x="2383864" y="1995762"/>
            <a:ext cx="5206766" cy="4343961"/>
            <a:chOff x="2383864" y="1995762"/>
            <a:chExt cx="5206766" cy="4343961"/>
          </a:xfrm>
        </p:grpSpPr>
        <p:pic>
          <p:nvPicPr>
            <p:cNvPr id="410" name="Google Shape;410;p13" descr="Deciduous tree with solid fill"/>
            <p:cNvPicPr preferRelativeResize="0"/>
            <p:nvPr/>
          </p:nvPicPr>
          <p:blipFill rotWithShape="1">
            <a:blip r:embed="rId4">
              <a:alphaModFix/>
            </a:blip>
            <a:srcRect/>
            <a:stretch/>
          </p:blipFill>
          <p:spPr>
            <a:xfrm>
              <a:off x="6676230" y="3772212"/>
              <a:ext cx="914400" cy="914400"/>
            </a:xfrm>
            <a:prstGeom prst="rect">
              <a:avLst/>
            </a:prstGeom>
            <a:noFill/>
            <a:ln>
              <a:noFill/>
            </a:ln>
          </p:spPr>
        </p:pic>
        <p:pic>
          <p:nvPicPr>
            <p:cNvPr id="408" name="Google Shape;408;p13" descr="Man with solid fill"/>
            <p:cNvPicPr preferRelativeResize="0"/>
            <p:nvPr/>
          </p:nvPicPr>
          <p:blipFill rotWithShape="1">
            <a:blip r:embed="rId5">
              <a:alphaModFix/>
            </a:blip>
            <a:srcRect/>
            <a:stretch/>
          </p:blipFill>
          <p:spPr>
            <a:xfrm>
              <a:off x="4519213" y="1995762"/>
              <a:ext cx="914400" cy="914400"/>
            </a:xfrm>
            <a:prstGeom prst="rect">
              <a:avLst/>
            </a:prstGeom>
            <a:noFill/>
            <a:ln>
              <a:noFill/>
            </a:ln>
          </p:spPr>
        </p:pic>
        <p:pic>
          <p:nvPicPr>
            <p:cNvPr id="412" name="Google Shape;412;p13" descr="Rat with solid fill"/>
            <p:cNvPicPr preferRelativeResize="0"/>
            <p:nvPr/>
          </p:nvPicPr>
          <p:blipFill rotWithShape="1">
            <a:blip r:embed="rId6">
              <a:alphaModFix/>
            </a:blip>
            <a:srcRect/>
            <a:stretch/>
          </p:blipFill>
          <p:spPr>
            <a:xfrm>
              <a:off x="4519213" y="5425323"/>
              <a:ext cx="914400" cy="914400"/>
            </a:xfrm>
            <a:prstGeom prst="rect">
              <a:avLst/>
            </a:prstGeom>
            <a:noFill/>
            <a:ln>
              <a:noFill/>
            </a:ln>
          </p:spPr>
        </p:pic>
        <p:pic>
          <p:nvPicPr>
            <p:cNvPr id="407" name="Google Shape;407;p13" descr="Dog with solid fill"/>
            <p:cNvPicPr preferRelativeResize="0"/>
            <p:nvPr/>
          </p:nvPicPr>
          <p:blipFill rotWithShape="1">
            <a:blip r:embed="rId7">
              <a:alphaModFix/>
            </a:blip>
            <a:srcRect/>
            <a:stretch/>
          </p:blipFill>
          <p:spPr>
            <a:xfrm>
              <a:off x="2383864" y="3738689"/>
              <a:ext cx="914400" cy="914400"/>
            </a:xfrm>
            <a:prstGeom prst="rect">
              <a:avLst/>
            </a:prstGeom>
            <a:noFill/>
            <a:ln>
              <a:noFill/>
            </a:ln>
          </p:spPr>
        </p:pic>
        <p:pic>
          <p:nvPicPr>
            <p:cNvPr id="414" name="Google Shape;414;p13" descr="Cat with solid fill"/>
            <p:cNvPicPr preferRelativeResize="0"/>
            <p:nvPr/>
          </p:nvPicPr>
          <p:blipFill rotWithShape="1">
            <a:blip r:embed="rId3">
              <a:alphaModFix/>
            </a:blip>
            <a:srcRect/>
            <a:stretch/>
          </p:blipFill>
          <p:spPr>
            <a:xfrm>
              <a:off x="5284527" y="3709622"/>
              <a:ext cx="914400" cy="914400"/>
            </a:xfrm>
            <a:prstGeom prst="rect">
              <a:avLst/>
            </a:prstGeom>
            <a:noFill/>
            <a:ln>
              <a:noFill/>
            </a:ln>
          </p:spPr>
        </p:pic>
        <p:pic>
          <p:nvPicPr>
            <p:cNvPr id="415" name="Google Shape;415;p13" descr="Cat with solid fill"/>
            <p:cNvPicPr preferRelativeResize="0"/>
            <p:nvPr/>
          </p:nvPicPr>
          <p:blipFill rotWithShape="1">
            <a:blip r:embed="rId3">
              <a:alphaModFix/>
            </a:blip>
            <a:srcRect/>
            <a:stretch/>
          </p:blipFill>
          <p:spPr>
            <a:xfrm>
              <a:off x="3873029" y="3709622"/>
              <a:ext cx="914400" cy="914400"/>
            </a:xfrm>
            <a:prstGeom prst="rect">
              <a:avLst/>
            </a:prstGeom>
            <a:noFill/>
            <a:ln>
              <a:noFill/>
            </a:ln>
          </p:spPr>
        </p:pic>
        <p:cxnSp>
          <p:nvCxnSpPr>
            <p:cNvPr id="416" name="Google Shape;416;p13"/>
            <p:cNvCxnSpPr>
              <a:stCxn id="412" idx="1"/>
              <a:endCxn id="407" idx="2"/>
            </p:cNvCxnSpPr>
            <p:nvPr/>
          </p:nvCxnSpPr>
          <p:spPr>
            <a:xfrm rot="10800000">
              <a:off x="2841013" y="4653123"/>
              <a:ext cx="1678200" cy="1229400"/>
            </a:xfrm>
            <a:prstGeom prst="curvedConnector2">
              <a:avLst/>
            </a:prstGeom>
            <a:noFill/>
            <a:ln w="76200" cap="flat" cmpd="sng">
              <a:solidFill>
                <a:srgbClr val="0065A4"/>
              </a:solidFill>
              <a:prstDash val="dash"/>
              <a:miter lim="800000"/>
              <a:headEnd type="none" w="sm" len="sm"/>
              <a:tailEnd type="triangle" w="med" len="med"/>
            </a:ln>
          </p:spPr>
        </p:cxnSp>
        <p:sp>
          <p:nvSpPr>
            <p:cNvPr id="417" name="Google Shape;417;p13"/>
            <p:cNvSpPr/>
            <p:nvPr/>
          </p:nvSpPr>
          <p:spPr>
            <a:xfrm>
              <a:off x="3395726" y="4156922"/>
              <a:ext cx="416194" cy="48326"/>
            </a:xfrm>
            <a:prstGeom prst="leftRightArrow">
              <a:avLst>
                <a:gd name="adj1" fmla="val 50000"/>
                <a:gd name="adj2" fmla="val 50000"/>
              </a:avLst>
            </a:prstGeom>
            <a:solidFill>
              <a:schemeClr val="accent1"/>
            </a:solidFill>
            <a:ln w="76200"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18" name="Google Shape;418;p13"/>
            <p:cNvSpPr/>
            <p:nvPr/>
          </p:nvSpPr>
          <p:spPr>
            <a:xfrm>
              <a:off x="4768316" y="4132759"/>
              <a:ext cx="416194" cy="48326"/>
            </a:xfrm>
            <a:prstGeom prst="leftRightArrow">
              <a:avLst>
                <a:gd name="adj1" fmla="val 50000"/>
                <a:gd name="adj2" fmla="val 50000"/>
              </a:avLst>
            </a:prstGeom>
            <a:solidFill>
              <a:schemeClr val="accent1"/>
            </a:solidFill>
            <a:ln w="76200"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19" name="Google Shape;419;p13"/>
            <p:cNvSpPr/>
            <p:nvPr/>
          </p:nvSpPr>
          <p:spPr>
            <a:xfrm>
              <a:off x="6165104" y="4181085"/>
              <a:ext cx="416194" cy="48326"/>
            </a:xfrm>
            <a:prstGeom prst="leftRightArrow">
              <a:avLst>
                <a:gd name="adj1" fmla="val 50000"/>
                <a:gd name="adj2" fmla="val 50000"/>
              </a:avLst>
            </a:prstGeom>
            <a:solidFill>
              <a:schemeClr val="accent1"/>
            </a:solidFill>
            <a:ln w="76200"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0" name="Google Shape;420;p13"/>
            <p:cNvSpPr/>
            <p:nvPr/>
          </p:nvSpPr>
          <p:spPr>
            <a:xfrm rot="-5400000">
              <a:off x="4613481" y="3337704"/>
              <a:ext cx="731520" cy="182880"/>
            </a:xfrm>
            <a:prstGeom prst="rightArrow">
              <a:avLst>
                <a:gd name="adj1" fmla="val 50000"/>
                <a:gd name="adj2" fmla="val 50000"/>
              </a:avLst>
            </a:prstGeom>
            <a:solidFill>
              <a:srgbClr val="CC0000"/>
            </a:solidFill>
            <a:ln w="38100" cap="flat" cmpd="sng">
              <a:solidFill>
                <a:srgbClr val="CC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1" name="Google Shape;421;p13"/>
            <p:cNvSpPr/>
            <p:nvPr/>
          </p:nvSpPr>
          <p:spPr>
            <a:xfrm rot="-5400000">
              <a:off x="4620209" y="4934819"/>
              <a:ext cx="731520" cy="182880"/>
            </a:xfrm>
            <a:prstGeom prst="leftRightArrow">
              <a:avLst>
                <a:gd name="adj1" fmla="val 50000"/>
                <a:gd name="adj2" fmla="val 50000"/>
              </a:avLst>
            </a:prstGeom>
            <a:solidFill>
              <a:srgbClr val="0065A4"/>
            </a:solidFill>
            <a:ln w="38100"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422" name="Google Shape;422;p13"/>
          <p:cNvGrpSpPr/>
          <p:nvPr/>
        </p:nvGrpSpPr>
        <p:grpSpPr>
          <a:xfrm>
            <a:off x="7227698" y="3266326"/>
            <a:ext cx="4854074" cy="1648886"/>
            <a:chOff x="7587748" y="3302264"/>
            <a:chExt cx="4307814" cy="1554785"/>
          </a:xfrm>
        </p:grpSpPr>
        <p:sp>
          <p:nvSpPr>
            <p:cNvPr id="423" name="Google Shape;423;p13"/>
            <p:cNvSpPr txBox="1"/>
            <p:nvPr/>
          </p:nvSpPr>
          <p:spPr>
            <a:xfrm>
              <a:off x="7587748" y="3302264"/>
              <a:ext cx="4307814" cy="1554785"/>
            </a:xfrm>
            <a:prstGeom prst="rect">
              <a:avLst/>
            </a:prstGeom>
            <a:noFill/>
            <a:ln>
              <a:noFill/>
            </a:ln>
          </p:spPr>
          <p:txBody>
            <a:bodyPr spcFirstLastPara="1" wrap="square" lIns="91425" tIns="45700" rIns="91425" bIns="45700" anchor="t" anchorCtr="0">
              <a:spAutoFit/>
            </a:bodyPr>
            <a:lstStyle/>
            <a:p>
              <a:pPr marL="0" marR="0" lvl="0" indent="0" algn="l" rtl="0">
                <a:lnSpc>
                  <a:spcPct val="200000"/>
                </a:lnSpc>
                <a:spcBef>
                  <a:spcPts val="0"/>
                </a:spcBef>
                <a:spcAft>
                  <a:spcPts val="0"/>
                </a:spcAft>
                <a:buNone/>
              </a:pPr>
              <a:r>
                <a:rPr lang="fr-FR" sz="1800" dirty="0">
                  <a:solidFill>
                    <a:schemeClr val="dk1"/>
                  </a:solidFill>
                  <a:latin typeface="Arial"/>
                  <a:ea typeface="Arial"/>
                  <a:cs typeface="Arial"/>
                  <a:sym typeface="Arial"/>
                </a:rPr>
                <a:t>	</a:t>
              </a:r>
              <a:r>
                <a:rPr lang="fr-FR" sz="1600" dirty="0">
                  <a:solidFill>
                    <a:schemeClr val="dk1"/>
                  </a:solidFill>
                  <a:latin typeface="Arial"/>
                  <a:ea typeface="Arial"/>
                  <a:cs typeface="Arial"/>
                  <a:sym typeface="Arial"/>
                </a:rPr>
                <a:t>Transmission par les plantes</a:t>
              </a:r>
              <a:endParaRPr dirty="0"/>
            </a:p>
            <a:p>
              <a:pPr marL="0" marR="0" lvl="0" indent="0" algn="l" rtl="0">
                <a:lnSpc>
                  <a:spcPct val="200000"/>
                </a:lnSpc>
                <a:spcBef>
                  <a:spcPts val="0"/>
                </a:spcBef>
                <a:spcAft>
                  <a:spcPts val="0"/>
                </a:spcAft>
                <a:buNone/>
              </a:pPr>
              <a:r>
                <a:rPr lang="fr-FR" sz="1600" dirty="0">
                  <a:solidFill>
                    <a:schemeClr val="dk1"/>
                  </a:solidFill>
                  <a:latin typeface="Arial"/>
                  <a:ea typeface="Arial"/>
                  <a:cs typeface="Arial"/>
                  <a:sym typeface="Arial"/>
                </a:rPr>
                <a:t>	Transmission d'animal à animal</a:t>
              </a:r>
              <a:endParaRPr dirty="0"/>
            </a:p>
            <a:p>
              <a:pPr marL="0" marR="0" lvl="0" indent="0" algn="l" rtl="0">
                <a:lnSpc>
                  <a:spcPct val="200000"/>
                </a:lnSpc>
                <a:spcBef>
                  <a:spcPts val="0"/>
                </a:spcBef>
                <a:spcAft>
                  <a:spcPts val="0"/>
                </a:spcAft>
                <a:buNone/>
              </a:pPr>
              <a:r>
                <a:rPr lang="fr-FR" sz="1600" dirty="0">
                  <a:solidFill>
                    <a:schemeClr val="dk1"/>
                  </a:solidFill>
                  <a:latin typeface="Arial"/>
                  <a:ea typeface="Arial"/>
                  <a:cs typeface="Arial"/>
                  <a:sym typeface="Arial"/>
                </a:rPr>
                <a:t>	Transmission de l'animal à l'homme</a:t>
              </a:r>
              <a:endParaRPr dirty="0"/>
            </a:p>
          </p:txBody>
        </p:sp>
        <p:sp>
          <p:nvSpPr>
            <p:cNvPr id="424" name="Google Shape;424;p13"/>
            <p:cNvSpPr/>
            <p:nvPr/>
          </p:nvSpPr>
          <p:spPr>
            <a:xfrm>
              <a:off x="8109546" y="3504633"/>
              <a:ext cx="274320" cy="274320"/>
            </a:xfrm>
            <a:prstGeom prst="rect">
              <a:avLst/>
            </a:prstGeom>
            <a:solidFill>
              <a:srgbClr val="109648"/>
            </a:solidFill>
            <a:ln w="12700"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5" name="Google Shape;425;p13"/>
            <p:cNvSpPr/>
            <p:nvPr/>
          </p:nvSpPr>
          <p:spPr>
            <a:xfrm>
              <a:off x="8109546" y="3972279"/>
              <a:ext cx="274320" cy="274320"/>
            </a:xfrm>
            <a:prstGeom prst="rect">
              <a:avLst/>
            </a:prstGeom>
            <a:solidFill>
              <a:srgbClr val="4472C4"/>
            </a:solidFill>
            <a:ln w="12700" cap="flat" cmpd="sng">
              <a:solidFill>
                <a:srgbClr val="4472C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6" name="Google Shape;426;p13"/>
            <p:cNvSpPr/>
            <p:nvPr/>
          </p:nvSpPr>
          <p:spPr>
            <a:xfrm>
              <a:off x="8109546" y="4470549"/>
              <a:ext cx="274320" cy="274320"/>
            </a:xfrm>
            <a:prstGeom prst="rect">
              <a:avLst/>
            </a:prstGeom>
            <a:solidFill>
              <a:srgbClr val="CC0000"/>
            </a:solidFill>
            <a:ln w="12700" cap="flat" cmpd="sng">
              <a:solidFill>
                <a:srgbClr val="CC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1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Communications ciblées </a:t>
            </a:r>
            <a:endParaRPr dirty="0">
              <a:latin typeface="Franklin Gothic Medium" panose="020B0603020102020204" pitchFamily="34" charset="0"/>
            </a:endParaRPr>
          </a:p>
        </p:txBody>
      </p:sp>
      <p:sp>
        <p:nvSpPr>
          <p:cNvPr id="433" name="Google Shape;433;p14"/>
          <p:cNvSpPr txBox="1"/>
          <p:nvPr/>
        </p:nvSpPr>
        <p:spPr>
          <a:xfrm>
            <a:off x="4456638" y="1275791"/>
            <a:ext cx="3474600" cy="338514"/>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fr-FR" sz="1600" b="1" dirty="0">
                <a:solidFill>
                  <a:schemeClr val="dk1"/>
                </a:solidFill>
                <a:latin typeface="Arial"/>
                <a:ea typeface="Arial"/>
                <a:cs typeface="Arial"/>
                <a:sym typeface="Arial"/>
              </a:rPr>
              <a:t>Pour le public</a:t>
            </a:r>
            <a:endParaRPr sz="1600" dirty="0"/>
          </a:p>
        </p:txBody>
      </p:sp>
      <p:sp>
        <p:nvSpPr>
          <p:cNvPr id="434" name="Google Shape;434;p14"/>
          <p:cNvSpPr txBox="1"/>
          <p:nvPr/>
        </p:nvSpPr>
        <p:spPr>
          <a:xfrm>
            <a:off x="453625" y="1275791"/>
            <a:ext cx="3720022" cy="338514"/>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fr-FR" sz="1600" b="1" dirty="0">
                <a:solidFill>
                  <a:schemeClr val="dk1"/>
                </a:solidFill>
                <a:latin typeface="Arial"/>
                <a:ea typeface="Arial"/>
                <a:cs typeface="Arial"/>
                <a:sym typeface="Arial"/>
              </a:rPr>
              <a:t>Pour le personnel vétérinaire</a:t>
            </a:r>
            <a:endParaRPr sz="1600" dirty="0"/>
          </a:p>
        </p:txBody>
      </p:sp>
      <p:sp>
        <p:nvSpPr>
          <p:cNvPr id="435" name="Google Shape;435;p14"/>
          <p:cNvSpPr txBox="1"/>
          <p:nvPr/>
        </p:nvSpPr>
        <p:spPr>
          <a:xfrm>
            <a:off x="8285433" y="1257300"/>
            <a:ext cx="3474600" cy="338514"/>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fr-FR" sz="1600" b="1" dirty="0">
                <a:solidFill>
                  <a:schemeClr val="dk1"/>
                </a:solidFill>
                <a:latin typeface="Arial"/>
                <a:ea typeface="Arial"/>
                <a:cs typeface="Arial"/>
                <a:sym typeface="Arial"/>
              </a:rPr>
              <a:t>Pour le personnel médical</a:t>
            </a:r>
            <a:endParaRPr sz="1600" dirty="0"/>
          </a:p>
        </p:txBody>
      </p:sp>
      <p:sp>
        <p:nvSpPr>
          <p:cNvPr id="436" name="Google Shape;436;p14"/>
          <p:cNvSpPr txBox="1"/>
          <p:nvPr/>
        </p:nvSpPr>
        <p:spPr>
          <a:xfrm>
            <a:off x="4866147" y="6417062"/>
            <a:ext cx="4754880" cy="27432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1200" u="sng"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https://www.cdc.gov/fungal/diseases/sporotrichosis/brasiliensis.html </a:t>
            </a:r>
            <a:endParaRPr dirty="0"/>
          </a:p>
        </p:txBody>
      </p:sp>
      <p:pic>
        <p:nvPicPr>
          <p:cNvPr id="437" name="Google Shape;437;p14"/>
          <p:cNvPicPr preferRelativeResize="0"/>
          <p:nvPr/>
        </p:nvPicPr>
        <p:blipFill>
          <a:blip r:embed="rId4">
            <a:alphaModFix/>
          </a:blip>
          <a:stretch>
            <a:fillRect/>
          </a:stretch>
        </p:blipFill>
        <p:spPr>
          <a:xfrm>
            <a:off x="8285433" y="1614305"/>
            <a:ext cx="3474599" cy="4543950"/>
          </a:xfrm>
          <a:prstGeom prst="rect">
            <a:avLst/>
          </a:prstGeom>
          <a:noFill/>
          <a:ln w="12700">
            <a:solidFill>
              <a:schemeClr val="tx1"/>
            </a:solidFill>
          </a:ln>
        </p:spPr>
      </p:pic>
      <p:pic>
        <p:nvPicPr>
          <p:cNvPr id="438" name="Google Shape;438;p14"/>
          <p:cNvPicPr preferRelativeResize="0"/>
          <p:nvPr/>
        </p:nvPicPr>
        <p:blipFill>
          <a:blip r:embed="rId5">
            <a:alphaModFix/>
          </a:blip>
          <a:stretch>
            <a:fillRect/>
          </a:stretch>
        </p:blipFill>
        <p:spPr>
          <a:xfrm>
            <a:off x="453625" y="1614305"/>
            <a:ext cx="3648826" cy="4621206"/>
          </a:xfrm>
          <a:prstGeom prst="rect">
            <a:avLst/>
          </a:prstGeom>
          <a:noFill/>
          <a:ln w="12700">
            <a:solidFill>
              <a:schemeClr val="tx1"/>
            </a:solidFill>
          </a:ln>
        </p:spPr>
      </p:pic>
      <p:pic>
        <p:nvPicPr>
          <p:cNvPr id="439" name="Google Shape;439;p14"/>
          <p:cNvPicPr preferRelativeResize="0"/>
          <p:nvPr/>
        </p:nvPicPr>
        <p:blipFill>
          <a:blip r:embed="rId6">
            <a:alphaModFix/>
          </a:blip>
          <a:stretch>
            <a:fillRect/>
          </a:stretch>
        </p:blipFill>
        <p:spPr>
          <a:xfrm>
            <a:off x="4369525" y="1632796"/>
            <a:ext cx="3648826" cy="4637104"/>
          </a:xfrm>
          <a:prstGeom prst="rect">
            <a:avLst/>
          </a:prstGeom>
          <a:noFill/>
          <a:ln w="12700">
            <a:solidFill>
              <a:schemeClr val="tx1"/>
            </a:solidFill>
          </a:ln>
        </p:spPr>
      </p:pic>
      <p:sp>
        <p:nvSpPr>
          <p:cNvPr id="2" name="TextBox 1">
            <a:extLst>
              <a:ext uri="{FF2B5EF4-FFF2-40B4-BE49-F238E27FC236}">
                <a16:creationId xmlns:a16="http://schemas.microsoft.com/office/drawing/2014/main" id="{27C57179-90D7-B00E-F194-708384123A50}"/>
              </a:ext>
            </a:extLst>
          </p:cNvPr>
          <p:cNvSpPr txBox="1"/>
          <p:nvPr/>
        </p:nvSpPr>
        <p:spPr>
          <a:xfrm>
            <a:off x="1165150" y="6311300"/>
            <a:ext cx="2811646" cy="307777"/>
          </a:xfrm>
          <a:prstGeom prst="rect">
            <a:avLst/>
          </a:prstGeom>
          <a:noFill/>
        </p:spPr>
        <p:txBody>
          <a:bodyPr wrap="square" rtlCol="0">
            <a:spAutoFit/>
          </a:bodyPr>
          <a:lstStyle/>
          <a:p>
            <a:r>
              <a:rPr lang="fr-FR" dirty="0"/>
              <a:t>Traduit de l’anglais avec DeepL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1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Communiquer des informations</a:t>
            </a:r>
            <a:endParaRPr dirty="0">
              <a:latin typeface="Franklin Gothic Medium" panose="020B06030201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1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a:pPr>
            <a:r>
              <a:rPr lang="fr-FR" dirty="0"/>
              <a:t>Examinez le scénario qui vous a été assigné</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Répondez aux cinq questions</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Partagez vos réponses selon les instructions</a:t>
            </a:r>
            <a:endParaRPr dirty="0"/>
          </a:p>
          <a:p>
            <a:pPr marL="514350" lvl="0" indent="-447675" algn="l" rtl="0">
              <a:lnSpc>
                <a:spcPct val="100000"/>
              </a:lnSpc>
              <a:spcBef>
                <a:spcPts val="1000"/>
              </a:spcBef>
              <a:spcAft>
                <a:spcPts val="0"/>
              </a:spcAft>
              <a:buClr>
                <a:schemeClr val="dk1"/>
              </a:buClr>
              <a:buSzPts val="1050"/>
              <a:buFont typeface="Libre Franklin Medium"/>
              <a:buNone/>
            </a:pPr>
            <a:endParaRPr sz="1050" dirty="0">
              <a:solidFill>
                <a:srgbClr val="C00000"/>
              </a:solidFill>
            </a:endParaRPr>
          </a:p>
        </p:txBody>
      </p:sp>
      <p:sp>
        <p:nvSpPr>
          <p:cNvPr id="452" name="Google Shape;452;p16"/>
          <p:cNvSpPr txBox="1">
            <a:spLocks noGrp="1"/>
          </p:cNvSpPr>
          <p:nvPr>
            <p:ph type="title"/>
          </p:nvPr>
        </p:nvSpPr>
        <p:spPr>
          <a:xfrm>
            <a:off x="496800" y="600075"/>
            <a:ext cx="10287000" cy="8001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ct val="100000"/>
              <a:buFont typeface="Libre Franklin Medium"/>
              <a:buNone/>
            </a:pPr>
            <a:r>
              <a:rPr lang="fr-FR" sz="3800" dirty="0">
                <a:latin typeface="Franklin Gothic Medium" panose="020B0603020102020204" pitchFamily="34" charset="0"/>
              </a:rPr>
              <a:t>Communiquer des informations : Partie 1 (1/3)</a:t>
            </a:r>
            <a:endParaRPr sz="3800" dirty="0">
              <a:latin typeface="Franklin Gothic Medium" panose="020B0603020102020204" pitchFamily="34" charset="0"/>
            </a:endParaRPr>
          </a:p>
        </p:txBody>
      </p:sp>
      <p:sp>
        <p:nvSpPr>
          <p:cNvPr id="453" name="Google Shape;453;p16"/>
          <p:cNvSpPr txBox="1"/>
          <p:nvPr/>
        </p:nvSpPr>
        <p:spPr>
          <a:xfrm>
            <a:off x="838200" y="3014797"/>
            <a:ext cx="10515600" cy="359326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820C"/>
              </a:buClr>
              <a:buSzPts val="2800"/>
              <a:buFont typeface="Noto Sans Symbols"/>
              <a:buNone/>
            </a:pPr>
            <a:endParaRPr sz="2800" b="1" dirty="0">
              <a:solidFill>
                <a:schemeClr val="dk1"/>
              </a:solidFill>
              <a:latin typeface="Arial"/>
              <a:ea typeface="Arial"/>
              <a:cs typeface="Arial"/>
              <a:sym typeface="Arial"/>
            </a:endParaRPr>
          </a:p>
          <a:p>
            <a:pPr marL="228600" marR="0" lvl="0" indent="-228600" algn="l" rtl="0">
              <a:spcBef>
                <a:spcPts val="500"/>
              </a:spcBef>
              <a:spcAft>
                <a:spcPts val="0"/>
              </a:spcAft>
              <a:buClr>
                <a:schemeClr val="dk1"/>
              </a:buClr>
              <a:buSzPts val="2800"/>
              <a:buFont typeface="Arial"/>
              <a:buChar char="•"/>
            </a:pPr>
            <a:r>
              <a:rPr lang="fr-FR" sz="2800" b="1" dirty="0">
                <a:solidFill>
                  <a:schemeClr val="dk1"/>
                </a:solidFill>
                <a:latin typeface="Arial"/>
                <a:ea typeface="Arial"/>
                <a:cs typeface="Arial"/>
                <a:sym typeface="Arial"/>
              </a:rPr>
              <a:t>Scénario 1 : </a:t>
            </a:r>
            <a:endParaRPr dirty="0"/>
          </a:p>
          <a:p>
            <a:pPr marL="685800" marR="0" lvl="1" indent="-228600" algn="l" rtl="0">
              <a:spcBef>
                <a:spcPts val="1000"/>
              </a:spcBef>
              <a:spcAft>
                <a:spcPts val="0"/>
              </a:spcAft>
              <a:buClr>
                <a:srgbClr val="109648"/>
              </a:buClr>
              <a:buSzPts val="2400"/>
              <a:buFont typeface="Noto Sans Symbols"/>
              <a:buChar char="▪"/>
            </a:pPr>
            <a:r>
              <a:rPr lang="fr-FR" sz="2400" b="0" i="0" u="none" strike="noStrike" cap="none" dirty="0">
                <a:solidFill>
                  <a:schemeClr val="dk1"/>
                </a:solidFill>
                <a:latin typeface="Arial"/>
                <a:ea typeface="Arial"/>
                <a:cs typeface="Arial"/>
                <a:sym typeface="Arial"/>
              </a:rPr>
              <a:t>Après avoir analysé les données de votre district sur les zoonoses prioritaires, vous constatez qu'au cours de la semaine précédente, l'une de ces maladies a dépassé le seuil d'alerte</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1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a:pPr>
            <a:r>
              <a:rPr lang="fr-FR" dirty="0"/>
              <a:t>Examinez le scénario qui vous a été assigné</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Répondez aux cinq questions</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Partagez vos réponses selon les instructions</a:t>
            </a:r>
            <a:endParaRPr dirty="0"/>
          </a:p>
          <a:p>
            <a:pPr marL="514350" lvl="0" indent="-447675" algn="l" rtl="0">
              <a:lnSpc>
                <a:spcPct val="100000"/>
              </a:lnSpc>
              <a:spcBef>
                <a:spcPts val="1000"/>
              </a:spcBef>
              <a:spcAft>
                <a:spcPts val="0"/>
              </a:spcAft>
              <a:buClr>
                <a:schemeClr val="dk1"/>
              </a:buClr>
              <a:buSzPts val="1050"/>
              <a:buFont typeface="Libre Franklin Medium"/>
              <a:buNone/>
            </a:pPr>
            <a:endParaRPr sz="1050" dirty="0">
              <a:solidFill>
                <a:srgbClr val="C00000"/>
              </a:solidFill>
            </a:endParaRPr>
          </a:p>
        </p:txBody>
      </p:sp>
      <p:sp>
        <p:nvSpPr>
          <p:cNvPr id="460" name="Google Shape;460;p17"/>
          <p:cNvSpPr txBox="1">
            <a:spLocks noGrp="1"/>
          </p:cNvSpPr>
          <p:nvPr>
            <p:ph type="title"/>
          </p:nvPr>
        </p:nvSpPr>
        <p:spPr>
          <a:xfrm>
            <a:off x="838200" y="447675"/>
            <a:ext cx="1002230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ct val="100000"/>
              <a:buFont typeface="Libre Franklin Medium"/>
              <a:buNone/>
            </a:pPr>
            <a:r>
              <a:rPr lang="fr-FR" sz="3800" dirty="0">
                <a:latin typeface="Franklin Gothic Medium" panose="020B0603020102020204" pitchFamily="34" charset="0"/>
              </a:rPr>
              <a:t>Communiquer des informations : Partie 1 (2/3)</a:t>
            </a:r>
            <a:endParaRPr sz="3800" dirty="0">
              <a:latin typeface="Franklin Gothic Medium" panose="020B0603020102020204" pitchFamily="34" charset="0"/>
            </a:endParaRPr>
          </a:p>
        </p:txBody>
      </p:sp>
      <p:sp>
        <p:nvSpPr>
          <p:cNvPr id="461" name="Google Shape;461;p17"/>
          <p:cNvSpPr txBox="1"/>
          <p:nvPr/>
        </p:nvSpPr>
        <p:spPr>
          <a:xfrm>
            <a:off x="838200" y="3014797"/>
            <a:ext cx="10515600" cy="359326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820C"/>
              </a:buClr>
              <a:buSzPts val="2800"/>
              <a:buFont typeface="Noto Sans Symbols"/>
              <a:buNone/>
            </a:pPr>
            <a:endParaRPr sz="2800" b="1" dirty="0">
              <a:solidFill>
                <a:schemeClr val="dk1"/>
              </a:solidFill>
              <a:latin typeface="Arial"/>
              <a:ea typeface="Arial"/>
              <a:cs typeface="Arial"/>
              <a:sym typeface="Arial"/>
            </a:endParaRPr>
          </a:p>
          <a:p>
            <a:pPr marL="228600" marR="0" lvl="0" indent="-228600" algn="l" rtl="0">
              <a:spcBef>
                <a:spcPts val="500"/>
              </a:spcBef>
              <a:spcAft>
                <a:spcPts val="0"/>
              </a:spcAft>
              <a:buClr>
                <a:schemeClr val="dk1"/>
              </a:buClr>
              <a:buSzPts val="2800"/>
              <a:buFont typeface="Arial"/>
              <a:buChar char="•"/>
            </a:pPr>
            <a:r>
              <a:rPr lang="fr-FR" sz="2800" b="1" dirty="0">
                <a:solidFill>
                  <a:schemeClr val="dk1"/>
                </a:solidFill>
                <a:latin typeface="Arial"/>
                <a:ea typeface="Arial"/>
                <a:cs typeface="Arial"/>
                <a:sym typeface="Arial"/>
              </a:rPr>
              <a:t>Scénario 2 : </a:t>
            </a:r>
            <a:endParaRPr dirty="0"/>
          </a:p>
          <a:p>
            <a:pPr marL="685800" marR="0" lvl="1" indent="-228600" algn="l" rtl="0">
              <a:spcBef>
                <a:spcPts val="1000"/>
              </a:spcBef>
              <a:spcAft>
                <a:spcPts val="0"/>
              </a:spcAft>
              <a:buClr>
                <a:srgbClr val="109648"/>
              </a:buClr>
              <a:buSzPts val="2400"/>
              <a:buFont typeface="Noto Sans Symbols"/>
              <a:buChar char="▪"/>
            </a:pPr>
            <a:r>
              <a:rPr lang="fr-FR" sz="2400" b="0" i="0" u="none" strike="noStrike" cap="none" dirty="0">
                <a:solidFill>
                  <a:schemeClr val="dk1"/>
                </a:solidFill>
                <a:latin typeface="Arial"/>
                <a:ea typeface="Arial"/>
                <a:cs typeface="Arial"/>
                <a:sym typeface="Arial"/>
              </a:rPr>
              <a:t>L'examen des dernières données de surveillance au niveau du district montre que, bien que le nombre total de cas de tuberculose n'ait pas augmenté, plusieurs cas de tuberculose multirésistante ont été signalés par un hôpital</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1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a:pPr>
            <a:r>
              <a:rPr lang="fr-FR" dirty="0"/>
              <a:t>Examinez le scénario qui vous a été assigné</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Répondez aux cinq questions</a:t>
            </a:r>
            <a:endParaRPr dirty="0"/>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dirty="0"/>
              <a:t>Partagez vos réponses selon les instructions</a:t>
            </a:r>
            <a:endParaRPr dirty="0"/>
          </a:p>
          <a:p>
            <a:pPr marL="514350" lvl="0" indent="-447675" algn="l" rtl="0">
              <a:lnSpc>
                <a:spcPct val="100000"/>
              </a:lnSpc>
              <a:spcBef>
                <a:spcPts val="1000"/>
              </a:spcBef>
              <a:spcAft>
                <a:spcPts val="0"/>
              </a:spcAft>
              <a:buClr>
                <a:schemeClr val="dk1"/>
              </a:buClr>
              <a:buSzPts val="1050"/>
              <a:buFont typeface="Libre Franklin Medium"/>
              <a:buNone/>
            </a:pPr>
            <a:endParaRPr sz="1050" dirty="0">
              <a:solidFill>
                <a:srgbClr val="C00000"/>
              </a:solidFill>
            </a:endParaRPr>
          </a:p>
        </p:txBody>
      </p:sp>
      <p:sp>
        <p:nvSpPr>
          <p:cNvPr id="468" name="Google Shape;468;p18"/>
          <p:cNvSpPr txBox="1">
            <a:spLocks noGrp="1"/>
          </p:cNvSpPr>
          <p:nvPr>
            <p:ph type="title"/>
          </p:nvPr>
        </p:nvSpPr>
        <p:spPr>
          <a:xfrm>
            <a:off x="838200" y="447675"/>
            <a:ext cx="10070432"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ct val="100000"/>
              <a:buFont typeface="Libre Franklin Medium"/>
              <a:buNone/>
            </a:pPr>
            <a:r>
              <a:rPr lang="fr-FR" sz="3800" dirty="0">
                <a:latin typeface="Franklin Gothic Medium" panose="020B0603020102020204" pitchFamily="34" charset="0"/>
              </a:rPr>
              <a:t>Communiquer des informations : Partie 1 (3/3)</a:t>
            </a:r>
            <a:endParaRPr sz="3800" dirty="0">
              <a:latin typeface="Franklin Gothic Medium" panose="020B0603020102020204" pitchFamily="34" charset="0"/>
            </a:endParaRPr>
          </a:p>
        </p:txBody>
      </p:sp>
      <p:sp>
        <p:nvSpPr>
          <p:cNvPr id="469" name="Google Shape;469;p18"/>
          <p:cNvSpPr txBox="1"/>
          <p:nvPr/>
        </p:nvSpPr>
        <p:spPr>
          <a:xfrm>
            <a:off x="838200" y="3014797"/>
            <a:ext cx="10515600" cy="359326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820C"/>
              </a:buClr>
              <a:buSzPts val="2800"/>
              <a:buFont typeface="Noto Sans Symbols"/>
              <a:buNone/>
            </a:pPr>
            <a:endParaRPr sz="2800" b="1" dirty="0">
              <a:solidFill>
                <a:schemeClr val="dk1"/>
              </a:solidFill>
              <a:latin typeface="Arial"/>
              <a:ea typeface="Arial"/>
              <a:cs typeface="Arial"/>
              <a:sym typeface="Arial"/>
            </a:endParaRPr>
          </a:p>
          <a:p>
            <a:pPr marL="228600" marR="0" lvl="0" indent="-228600" algn="l" rtl="0">
              <a:spcBef>
                <a:spcPts val="500"/>
              </a:spcBef>
              <a:spcAft>
                <a:spcPts val="0"/>
              </a:spcAft>
              <a:buClr>
                <a:schemeClr val="dk1"/>
              </a:buClr>
              <a:buSzPts val="2800"/>
              <a:buFont typeface="Arial"/>
              <a:buChar char="•"/>
            </a:pPr>
            <a:r>
              <a:rPr lang="fr-FR" sz="2800" b="1" dirty="0">
                <a:solidFill>
                  <a:schemeClr val="dk1"/>
                </a:solidFill>
                <a:latin typeface="Arial"/>
                <a:ea typeface="Arial"/>
                <a:cs typeface="Arial"/>
                <a:sym typeface="Arial"/>
              </a:rPr>
              <a:t>Scénario 3 : </a:t>
            </a:r>
            <a:endParaRPr dirty="0"/>
          </a:p>
          <a:p>
            <a:pPr marL="685800" marR="0" lvl="1" indent="-228600" algn="l" rtl="0">
              <a:spcBef>
                <a:spcPts val="1000"/>
              </a:spcBef>
              <a:spcAft>
                <a:spcPts val="0"/>
              </a:spcAft>
              <a:buClr>
                <a:srgbClr val="109648"/>
              </a:buClr>
              <a:buSzPts val="2400"/>
              <a:buFont typeface="Noto Sans Symbols"/>
              <a:buChar char="▪"/>
            </a:pPr>
            <a:r>
              <a:rPr lang="fr-FR" sz="2400" b="0" i="0" u="none" strike="noStrike" cap="none" dirty="0">
                <a:solidFill>
                  <a:schemeClr val="dk1"/>
                </a:solidFill>
                <a:latin typeface="Arial"/>
                <a:ea typeface="Arial"/>
                <a:cs typeface="Arial"/>
                <a:sym typeface="Arial"/>
              </a:rPr>
              <a:t>Vous êtes informé d'un événement sanitaire inhabituel : plusieurs personnes présentant une altération de l'état sensoriel, y compris un coma et des crises d'épilepsie (symptômes non signalés auparavant dans cette région), ont été signalées au cours de la semaine précédente ; toutes avaient travaillé avec des chevaux</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19"/>
          <p:cNvSpPr txBox="1">
            <a:spLocks noGrp="1"/>
          </p:cNvSpPr>
          <p:nvPr>
            <p:ph type="body" idx="1"/>
          </p:nvPr>
        </p:nvSpPr>
        <p:spPr>
          <a:xfrm>
            <a:off x="838200" y="1478857"/>
            <a:ext cx="10987216"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Imaginez une flambée épidémique de zoonose ou une exposition environnementale : </a:t>
            </a:r>
            <a:endParaRPr dirty="0"/>
          </a:p>
          <a:p>
            <a:pPr marL="914400" lvl="1" indent="-457200" algn="l" rtl="0">
              <a:lnSpc>
                <a:spcPct val="100000"/>
              </a:lnSpc>
              <a:spcBef>
                <a:spcPts val="1000"/>
              </a:spcBef>
              <a:spcAft>
                <a:spcPts val="0"/>
              </a:spcAft>
              <a:buSzPts val="2400"/>
              <a:buFont typeface="Libre Franklin Medium"/>
              <a:buAutoNum type="arabicPeriod"/>
            </a:pPr>
            <a:r>
              <a:rPr lang="fr-FR" dirty="0"/>
              <a:t>À quel niveau (national, district, etc.) les données/informations doivent-elles être partagées entre les secteurs afin d'améliorer la surveillance et la mise en œuvre des mesures de contrôle/prévention ?</a:t>
            </a:r>
            <a:endParaRPr dirty="0"/>
          </a:p>
          <a:p>
            <a:pPr marL="914400" lvl="1" indent="-457200" algn="l" rtl="0">
              <a:lnSpc>
                <a:spcPct val="100000"/>
              </a:lnSpc>
              <a:spcBef>
                <a:spcPts val="1000"/>
              </a:spcBef>
              <a:spcAft>
                <a:spcPts val="0"/>
              </a:spcAft>
              <a:buSzPts val="2400"/>
              <a:buFont typeface="Libre Franklin Medium"/>
              <a:buAutoNum type="arabicPeriod"/>
            </a:pPr>
            <a:r>
              <a:rPr lang="fr-FR" dirty="0"/>
              <a:t>Créez un diagramme montrant les communications potentielles à chaque niveau (Voir le diagramme de surveillance sur la diapositive suivante)</a:t>
            </a:r>
            <a:endParaRPr dirty="0"/>
          </a:p>
          <a:p>
            <a:pPr marL="0" lvl="0" indent="0" algn="l" rtl="0">
              <a:lnSpc>
                <a:spcPct val="100000"/>
              </a:lnSpc>
              <a:spcBef>
                <a:spcPts val="1000"/>
              </a:spcBef>
              <a:spcAft>
                <a:spcPts val="0"/>
              </a:spcAft>
              <a:buClr>
                <a:schemeClr val="dk1"/>
              </a:buClr>
              <a:buSzPts val="2800"/>
              <a:buNone/>
            </a:pPr>
            <a:endParaRPr sz="2800" b="1" dirty="0"/>
          </a:p>
          <a:p>
            <a:pPr marL="228600" lvl="0" indent="-50800" algn="l" rtl="0">
              <a:lnSpc>
                <a:spcPct val="100000"/>
              </a:lnSpc>
              <a:spcBef>
                <a:spcPts val="10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
        <p:nvSpPr>
          <p:cNvPr id="476" name="Google Shape;476;p19"/>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ct val="100000"/>
              <a:buFont typeface="Libre Franklin Medium"/>
              <a:buNone/>
            </a:pPr>
            <a:r>
              <a:rPr lang="fr-FR" dirty="0">
                <a:latin typeface="Franklin Gothic Medium" panose="020B0603020102020204" pitchFamily="34" charset="0"/>
              </a:rPr>
              <a:t>Communiquer des informations : Partie 2</a:t>
            </a:r>
            <a:endParaRPr dirty="0">
              <a:latin typeface="Franklin Gothic Medium" panose="020B06030201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1" indent="0" algn="l" rtl="0">
              <a:lnSpc>
                <a:spcPct val="100000"/>
              </a:lnSpc>
              <a:spcBef>
                <a:spcPts val="0"/>
              </a:spcBef>
              <a:spcAft>
                <a:spcPts val="0"/>
              </a:spcAft>
              <a:buClr>
                <a:schemeClr val="dk1"/>
              </a:buClr>
              <a:buSzPts val="2800"/>
              <a:buNone/>
            </a:pPr>
            <a:r>
              <a:rPr lang="fr-FR" sz="2800" b="1" dirty="0"/>
              <a:t>À la fin de cette leçon, vous pourrez :</a:t>
            </a:r>
            <a:endParaRPr sz="2800" b="1" dirty="0"/>
          </a:p>
          <a:p>
            <a:pPr marL="342900" lvl="1" indent="-342900" algn="l" rtl="0">
              <a:lnSpc>
                <a:spcPct val="100000"/>
              </a:lnSpc>
              <a:spcBef>
                <a:spcPts val="1700"/>
              </a:spcBef>
              <a:spcAft>
                <a:spcPts val="0"/>
              </a:spcAft>
              <a:buClr>
                <a:schemeClr val="dk1"/>
              </a:buClr>
              <a:buSzPts val="2400"/>
              <a:buFont typeface="Arial"/>
              <a:buChar char="•"/>
            </a:pPr>
            <a:r>
              <a:rPr lang="fr-FR" dirty="0"/>
              <a:t>Expliquer les raisons du partage des informations de surveillance de la santé publique</a:t>
            </a:r>
            <a:endParaRPr dirty="0"/>
          </a:p>
          <a:p>
            <a:pPr marL="342900" lvl="1" indent="-342900" algn="l" rtl="0">
              <a:lnSpc>
                <a:spcPct val="100000"/>
              </a:lnSpc>
              <a:spcBef>
                <a:spcPts val="1700"/>
              </a:spcBef>
              <a:spcAft>
                <a:spcPts val="0"/>
              </a:spcAft>
              <a:buClr>
                <a:schemeClr val="dk1"/>
              </a:buClr>
              <a:buSzPts val="2400"/>
              <a:buFont typeface="Arial"/>
              <a:buChar char="•"/>
            </a:pPr>
            <a:r>
              <a:rPr lang="fr-FR" dirty="0"/>
              <a:t>Décrire le public cible des données de surveillance de la santé publique</a:t>
            </a:r>
            <a:endParaRPr dirty="0"/>
          </a:p>
          <a:p>
            <a:pPr marL="342900" lvl="1" indent="-342900" algn="l" rtl="0">
              <a:lnSpc>
                <a:spcPct val="100000"/>
              </a:lnSpc>
              <a:spcBef>
                <a:spcPts val="1700"/>
              </a:spcBef>
              <a:spcAft>
                <a:spcPts val="0"/>
              </a:spcAft>
              <a:buClr>
                <a:schemeClr val="dk1"/>
              </a:buClr>
              <a:buSzPts val="2400"/>
              <a:buFont typeface="Arial"/>
              <a:buChar char="•"/>
            </a:pPr>
            <a:r>
              <a:rPr lang="fr-FR" dirty="0"/>
              <a:t>Démontrer pourquoi les rapports périodiques sont une composante fondamentale des systèmes efficaces de surveillance de la </a:t>
            </a:r>
            <a:br>
              <a:rPr lang="fr-FR" dirty="0"/>
            </a:br>
            <a:r>
              <a:rPr lang="fr-FR" dirty="0"/>
              <a:t>santé publique</a:t>
            </a:r>
            <a:endParaRPr dirty="0"/>
          </a:p>
          <a:p>
            <a:pPr marL="342900" lvl="1" indent="-342900" algn="l" rtl="0">
              <a:lnSpc>
                <a:spcPct val="100000"/>
              </a:lnSpc>
              <a:spcBef>
                <a:spcPts val="1700"/>
              </a:spcBef>
              <a:spcAft>
                <a:spcPts val="0"/>
              </a:spcAft>
              <a:buClr>
                <a:schemeClr val="dk1"/>
              </a:buClr>
              <a:buSzPts val="2400"/>
              <a:buFont typeface="Arial"/>
              <a:buChar char="•"/>
            </a:pPr>
            <a:r>
              <a:rPr lang="fr-FR" dirty="0"/>
              <a:t>Identifier comment les ministères peuvent communiquer les données de surveillance et collaborer aux enquêtes dans le cadre de l'approche </a:t>
            </a:r>
            <a:br>
              <a:rPr lang="fr-FR" dirty="0"/>
            </a:br>
            <a:r>
              <a:rPr lang="fr-FR" dirty="0"/>
              <a:t>Une Seule Santé</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0"/>
          <p:cNvSpPr txBox="1">
            <a:spLocks noGrp="1"/>
          </p:cNvSpPr>
          <p:nvPr>
            <p:ph type="title"/>
          </p:nvPr>
        </p:nvSpPr>
        <p:spPr>
          <a:xfrm>
            <a:off x="530750" y="447675"/>
            <a:ext cx="10059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Flux d'information entre les secteurs </a:t>
            </a:r>
            <a:endParaRPr dirty="0">
              <a:latin typeface="Franklin Gothic Medium" panose="020B0603020102020204" pitchFamily="34" charset="0"/>
            </a:endParaRPr>
          </a:p>
        </p:txBody>
      </p:sp>
      <p:sp>
        <p:nvSpPr>
          <p:cNvPr id="483" name="Google Shape;483;p20"/>
          <p:cNvSpPr txBox="1"/>
          <p:nvPr/>
        </p:nvSpPr>
        <p:spPr>
          <a:xfrm>
            <a:off x="9525423" y="2928928"/>
            <a:ext cx="2103120" cy="914400"/>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chemeClr val="dk1"/>
              </a:buClr>
              <a:buSzPts val="2000"/>
              <a:buFont typeface="Arial"/>
              <a:buNone/>
            </a:pPr>
            <a:r>
              <a:rPr lang="fr-FR" sz="2000" i="0" u="none" strike="noStrike" cap="none" dirty="0">
                <a:solidFill>
                  <a:schemeClr val="dk1"/>
                </a:solidFill>
                <a:latin typeface="Arial"/>
                <a:ea typeface="Arial"/>
                <a:cs typeface="Arial"/>
                <a:sym typeface="Arial"/>
              </a:rPr>
              <a:t>Direction ou services vétérinaires</a:t>
            </a:r>
            <a:endParaRPr sz="2000" i="0" u="none" strike="noStrike" cap="none" dirty="0">
              <a:solidFill>
                <a:schemeClr val="dk1"/>
              </a:solidFill>
              <a:latin typeface="Arial"/>
              <a:ea typeface="Arial"/>
              <a:cs typeface="Arial"/>
              <a:sym typeface="Arial"/>
            </a:endParaRPr>
          </a:p>
        </p:txBody>
      </p:sp>
      <p:cxnSp>
        <p:nvCxnSpPr>
          <p:cNvPr id="484" name="Google Shape;484;p20" descr="Image of dotted lines stretching the length of slide." title="Graphic"/>
          <p:cNvCxnSpPr/>
          <p:nvPr/>
        </p:nvCxnSpPr>
        <p:spPr>
          <a:xfrm>
            <a:off x="1375198" y="2690009"/>
            <a:ext cx="8150225" cy="1588"/>
          </a:xfrm>
          <a:prstGeom prst="straightConnector1">
            <a:avLst/>
          </a:prstGeom>
          <a:noFill/>
          <a:ln w="25400" cap="flat" cmpd="sng">
            <a:solidFill>
              <a:schemeClr val="dk1"/>
            </a:solidFill>
            <a:prstDash val="dash"/>
            <a:round/>
            <a:headEnd type="none" w="med" len="med"/>
            <a:tailEnd type="none" w="med" len="med"/>
          </a:ln>
        </p:spPr>
      </p:cxnSp>
      <p:sp>
        <p:nvSpPr>
          <p:cNvPr id="485" name="Google Shape;485;p20" descr="Oval shape with MOH text inside." title="Graphic"/>
          <p:cNvSpPr/>
          <p:nvPr/>
        </p:nvSpPr>
        <p:spPr>
          <a:xfrm>
            <a:off x="3766147" y="3055329"/>
            <a:ext cx="1720850" cy="901700"/>
          </a:xfrm>
          <a:prstGeom prst="ellipse">
            <a:avLst/>
          </a:prstGeom>
          <a:solidFill>
            <a:schemeClr val="accent6">
              <a:alpha val="49803"/>
            </a:schemeClr>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algn="ctr">
              <a:buClr>
                <a:schemeClr val="dk1"/>
              </a:buClr>
              <a:buSzPts val="3000"/>
            </a:pPr>
            <a:br>
              <a:rPr lang="fr-FR" sz="2000" b="1" i="0" u="none" strike="noStrike" cap="none" dirty="0">
                <a:solidFill>
                  <a:schemeClr val="dk1"/>
                </a:solidFill>
                <a:latin typeface="Arial"/>
                <a:ea typeface="Arial"/>
                <a:cs typeface="Arial"/>
                <a:sym typeface="Arial"/>
              </a:rPr>
            </a:br>
            <a:r>
              <a:rPr lang="fr-FR" sz="1600" b="1" i="0" u="none" strike="noStrike" cap="none" dirty="0">
                <a:solidFill>
                  <a:schemeClr val="dk1"/>
                </a:solidFill>
                <a:latin typeface="Arial"/>
                <a:ea typeface="Arial"/>
                <a:cs typeface="Arial"/>
                <a:sym typeface="Arial"/>
              </a:rPr>
              <a:t>Min. </a:t>
            </a:r>
            <a:r>
              <a:rPr lang="fr-FR" sz="1600" b="1" dirty="0"/>
              <a:t>Santé</a:t>
            </a:r>
          </a:p>
          <a:p>
            <a:pPr marL="0" marR="0" lvl="0" indent="0" algn="ctr" rtl="0">
              <a:lnSpc>
                <a:spcPct val="100000"/>
              </a:lnSpc>
              <a:spcBef>
                <a:spcPts val="0"/>
              </a:spcBef>
              <a:spcAft>
                <a:spcPts val="0"/>
              </a:spcAft>
              <a:buClr>
                <a:schemeClr val="dk1"/>
              </a:buClr>
              <a:buSzPts val="3000"/>
              <a:buFont typeface="Noto Sans Symbols"/>
              <a:buNone/>
            </a:pPr>
            <a:endParaRPr sz="3000" b="0" i="0" u="none" strike="noStrike" cap="none" dirty="0">
              <a:solidFill>
                <a:schemeClr val="dk1"/>
              </a:solidFill>
              <a:latin typeface="Arial"/>
              <a:ea typeface="Arial"/>
              <a:cs typeface="Arial"/>
              <a:sym typeface="Arial"/>
            </a:endParaRPr>
          </a:p>
        </p:txBody>
      </p:sp>
      <p:sp>
        <p:nvSpPr>
          <p:cNvPr id="486" name="Google Shape;486;p20" descr="Oval shaped graphic. No text inside. " title="Graphic"/>
          <p:cNvSpPr/>
          <p:nvPr/>
        </p:nvSpPr>
        <p:spPr>
          <a:xfrm>
            <a:off x="4191597" y="4658315"/>
            <a:ext cx="869950" cy="473075"/>
          </a:xfrm>
          <a:prstGeom prst="ellipse">
            <a:avLst/>
          </a:prstGeom>
          <a:solidFill>
            <a:schemeClr val="accent6">
              <a:alpha val="49803"/>
            </a:schemeClr>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sp>
        <p:nvSpPr>
          <p:cNvPr id="487" name="Google Shape;487;p20" descr="Oval shaped graphic. No text inside." title="Graphic"/>
          <p:cNvSpPr/>
          <p:nvPr/>
        </p:nvSpPr>
        <p:spPr>
          <a:xfrm>
            <a:off x="5169780" y="5916410"/>
            <a:ext cx="576263" cy="366713"/>
          </a:xfrm>
          <a:prstGeom prst="ellipse">
            <a:avLst/>
          </a:prstGeom>
          <a:solidFill>
            <a:schemeClr val="accent6">
              <a:alpha val="49803"/>
            </a:schemeClr>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sp>
        <p:nvSpPr>
          <p:cNvPr id="488" name="Google Shape;488;p20" descr="Oval shaped graphic. No text inside." title="Graphic"/>
          <p:cNvSpPr/>
          <p:nvPr/>
        </p:nvSpPr>
        <p:spPr>
          <a:xfrm>
            <a:off x="3512476" y="5916410"/>
            <a:ext cx="576263" cy="366713"/>
          </a:xfrm>
          <a:prstGeom prst="ellipse">
            <a:avLst/>
          </a:prstGeom>
          <a:solidFill>
            <a:schemeClr val="accent6">
              <a:alpha val="49803"/>
            </a:schemeClr>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sp>
        <p:nvSpPr>
          <p:cNvPr id="489" name="Google Shape;489;p20" descr="Oval shaped graphic. No text inside." title="Graphic"/>
          <p:cNvSpPr/>
          <p:nvPr/>
        </p:nvSpPr>
        <p:spPr>
          <a:xfrm>
            <a:off x="4338442" y="5916410"/>
            <a:ext cx="576263" cy="366713"/>
          </a:xfrm>
          <a:prstGeom prst="ellipse">
            <a:avLst/>
          </a:prstGeom>
          <a:solidFill>
            <a:schemeClr val="accent6">
              <a:alpha val="49803"/>
            </a:schemeClr>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sp>
        <p:nvSpPr>
          <p:cNvPr id="490" name="Google Shape;490;p20"/>
          <p:cNvSpPr/>
          <p:nvPr/>
        </p:nvSpPr>
        <p:spPr>
          <a:xfrm>
            <a:off x="980061" y="1901891"/>
            <a:ext cx="2673247" cy="397545"/>
          </a:xfrm>
          <a:prstGeom prst="rect">
            <a:avLst/>
          </a:prstGeom>
          <a:noFill/>
          <a:ln>
            <a:noFill/>
          </a:ln>
        </p:spPr>
        <p:txBody>
          <a:bodyPr spcFirstLastPara="1" wrap="square" lIns="90475" tIns="44450" rIns="90475" bIns="44450" anchor="t" anchorCtr="0">
            <a:spAutoFit/>
          </a:bodyPr>
          <a:lstStyle/>
          <a:p>
            <a:pPr marL="0" marR="0" lvl="0" indent="0" algn="ctr" rtl="0">
              <a:lnSpc>
                <a:spcPct val="100000"/>
              </a:lnSpc>
              <a:spcBef>
                <a:spcPts val="0"/>
              </a:spcBef>
              <a:spcAft>
                <a:spcPts val="0"/>
              </a:spcAft>
              <a:buClr>
                <a:schemeClr val="dk1"/>
              </a:buClr>
              <a:buSzPts val="2000"/>
              <a:buFont typeface="Arial"/>
              <a:buNone/>
            </a:pPr>
            <a:r>
              <a:rPr lang="fr-FR" sz="2000" b="1" i="0" u="none" strike="noStrike" cap="none" dirty="0">
                <a:solidFill>
                  <a:schemeClr val="dk1"/>
                </a:solidFill>
                <a:latin typeface="Arial"/>
                <a:ea typeface="Arial"/>
                <a:cs typeface="Arial"/>
                <a:sym typeface="Arial"/>
              </a:rPr>
              <a:t>Niveau international</a:t>
            </a:r>
            <a:endParaRPr sz="2000" b="1" i="0" u="none" strike="noStrike" cap="none" dirty="0">
              <a:solidFill>
                <a:schemeClr val="dk1"/>
              </a:solidFill>
              <a:latin typeface="Arial"/>
              <a:ea typeface="Arial"/>
              <a:cs typeface="Arial"/>
              <a:sym typeface="Arial"/>
            </a:endParaRPr>
          </a:p>
        </p:txBody>
      </p:sp>
      <p:sp>
        <p:nvSpPr>
          <p:cNvPr id="491" name="Google Shape;491;p20"/>
          <p:cNvSpPr/>
          <p:nvPr/>
        </p:nvSpPr>
        <p:spPr>
          <a:xfrm>
            <a:off x="790279" y="5885578"/>
            <a:ext cx="2683379" cy="397545"/>
          </a:xfrm>
          <a:prstGeom prst="rect">
            <a:avLst/>
          </a:prstGeom>
          <a:noFill/>
          <a:ln>
            <a:noFill/>
          </a:ln>
        </p:spPr>
        <p:txBody>
          <a:bodyPr spcFirstLastPara="1" wrap="square" lIns="90475" tIns="44450" rIns="90475" bIns="44450" anchor="t" anchorCtr="0">
            <a:spAutoFit/>
          </a:bodyPr>
          <a:lstStyle/>
          <a:p>
            <a:pPr marL="0" marR="0" lvl="0" indent="0" algn="ctr" rtl="0">
              <a:lnSpc>
                <a:spcPct val="100000"/>
              </a:lnSpc>
              <a:spcBef>
                <a:spcPts val="0"/>
              </a:spcBef>
              <a:spcAft>
                <a:spcPts val="0"/>
              </a:spcAft>
              <a:buClr>
                <a:schemeClr val="dk1"/>
              </a:buClr>
              <a:buSzPts val="2000"/>
              <a:buFont typeface="Arial"/>
              <a:buNone/>
            </a:pPr>
            <a:r>
              <a:rPr lang="fr-FR" sz="2000" b="1" i="0" u="none" strike="noStrike" cap="none" dirty="0">
                <a:solidFill>
                  <a:schemeClr val="dk1"/>
                </a:solidFill>
                <a:latin typeface="Arial"/>
                <a:ea typeface="Arial"/>
                <a:cs typeface="Arial"/>
                <a:sym typeface="Arial"/>
              </a:rPr>
              <a:t>Niveau local/district</a:t>
            </a:r>
            <a:endParaRPr dirty="0"/>
          </a:p>
        </p:txBody>
      </p:sp>
      <p:sp>
        <p:nvSpPr>
          <p:cNvPr id="492" name="Google Shape;492;p20"/>
          <p:cNvSpPr/>
          <p:nvPr/>
        </p:nvSpPr>
        <p:spPr>
          <a:xfrm>
            <a:off x="790279" y="4650574"/>
            <a:ext cx="2901847" cy="397545"/>
          </a:xfrm>
          <a:prstGeom prst="rect">
            <a:avLst/>
          </a:prstGeom>
          <a:noFill/>
          <a:ln>
            <a:noFill/>
          </a:ln>
        </p:spPr>
        <p:txBody>
          <a:bodyPr spcFirstLastPara="1" wrap="square" lIns="90475" tIns="44450" rIns="90475" bIns="44450" anchor="t" anchorCtr="0">
            <a:spAutoFit/>
          </a:bodyPr>
          <a:lstStyle/>
          <a:p>
            <a:pPr marL="57150" marR="0" lvl="0" indent="0" algn="ctr" rtl="0">
              <a:lnSpc>
                <a:spcPct val="100000"/>
              </a:lnSpc>
              <a:spcBef>
                <a:spcPts val="0"/>
              </a:spcBef>
              <a:spcAft>
                <a:spcPts val="0"/>
              </a:spcAft>
              <a:buClr>
                <a:schemeClr val="dk1"/>
              </a:buClr>
              <a:buSzPts val="2000"/>
              <a:buFont typeface="Arial"/>
              <a:buNone/>
            </a:pPr>
            <a:r>
              <a:rPr lang="fr-FR" sz="2000" b="1" i="0" u="none" strike="noStrike" cap="none" dirty="0">
                <a:solidFill>
                  <a:schemeClr val="dk1"/>
                </a:solidFill>
                <a:latin typeface="Arial"/>
                <a:ea typeface="Arial"/>
                <a:cs typeface="Arial"/>
                <a:sym typeface="Arial"/>
              </a:rPr>
              <a:t>Niveau intermédiaire</a:t>
            </a:r>
            <a:endParaRPr dirty="0"/>
          </a:p>
        </p:txBody>
      </p:sp>
      <p:sp>
        <p:nvSpPr>
          <p:cNvPr id="493" name="Google Shape;493;p20"/>
          <p:cNvSpPr/>
          <p:nvPr/>
        </p:nvSpPr>
        <p:spPr>
          <a:xfrm>
            <a:off x="1222797" y="3186897"/>
            <a:ext cx="1981200" cy="398462"/>
          </a:xfrm>
          <a:prstGeom prst="rect">
            <a:avLst/>
          </a:prstGeom>
          <a:noFill/>
          <a:ln>
            <a:noFill/>
          </a:ln>
        </p:spPr>
        <p:txBody>
          <a:bodyPr spcFirstLastPara="1" wrap="square" lIns="90475" tIns="44450" rIns="90475" bIns="44450" anchor="t" anchorCtr="0">
            <a:spAutoFit/>
          </a:bodyPr>
          <a:lstStyle/>
          <a:p>
            <a:pPr marL="57150" marR="0" lvl="0" indent="0" algn="ctr" rtl="0">
              <a:lnSpc>
                <a:spcPct val="100000"/>
              </a:lnSpc>
              <a:spcBef>
                <a:spcPts val="0"/>
              </a:spcBef>
              <a:spcAft>
                <a:spcPts val="0"/>
              </a:spcAft>
              <a:buClr>
                <a:schemeClr val="dk1"/>
              </a:buClr>
              <a:buSzPts val="2000"/>
              <a:buFont typeface="Arial"/>
              <a:buNone/>
            </a:pPr>
            <a:r>
              <a:rPr lang="fr-FR" sz="2000" b="1" i="0" u="none" strike="noStrike" cap="none">
                <a:solidFill>
                  <a:schemeClr val="dk1"/>
                </a:solidFill>
                <a:latin typeface="Arial"/>
                <a:ea typeface="Arial"/>
                <a:cs typeface="Arial"/>
                <a:sym typeface="Arial"/>
              </a:rPr>
              <a:t>Niveau central</a:t>
            </a:r>
            <a:endParaRPr/>
          </a:p>
        </p:txBody>
      </p:sp>
      <p:cxnSp>
        <p:nvCxnSpPr>
          <p:cNvPr id="494" name="Google Shape;494;p20" descr="Image of double sided arrow pointing up and down. " title="Graphic"/>
          <p:cNvCxnSpPr/>
          <p:nvPr/>
        </p:nvCxnSpPr>
        <p:spPr>
          <a:xfrm>
            <a:off x="1375198" y="4117173"/>
            <a:ext cx="8150225" cy="1587"/>
          </a:xfrm>
          <a:prstGeom prst="straightConnector1">
            <a:avLst/>
          </a:prstGeom>
          <a:noFill/>
          <a:ln w="25400" cap="flat" cmpd="sng">
            <a:solidFill>
              <a:schemeClr val="dk1"/>
            </a:solidFill>
            <a:prstDash val="dash"/>
            <a:round/>
            <a:headEnd type="none" w="med" len="med"/>
            <a:tailEnd type="none" w="med" len="med"/>
          </a:ln>
        </p:spPr>
      </p:cxnSp>
      <p:cxnSp>
        <p:nvCxnSpPr>
          <p:cNvPr id="495" name="Google Shape;495;p20" descr="Image of double sided arrow pointing up and down. " title="Graphic"/>
          <p:cNvCxnSpPr/>
          <p:nvPr/>
        </p:nvCxnSpPr>
        <p:spPr>
          <a:xfrm>
            <a:off x="1375198" y="5533223"/>
            <a:ext cx="8150225" cy="1587"/>
          </a:xfrm>
          <a:prstGeom prst="straightConnector1">
            <a:avLst/>
          </a:prstGeom>
          <a:noFill/>
          <a:ln w="25400" cap="flat" cmpd="sng">
            <a:solidFill>
              <a:schemeClr val="dk1"/>
            </a:solidFill>
            <a:prstDash val="dash"/>
            <a:round/>
            <a:headEnd type="none" w="med" len="med"/>
            <a:tailEnd type="none" w="med" len="med"/>
          </a:ln>
        </p:spPr>
      </p:cxnSp>
      <p:sp>
        <p:nvSpPr>
          <p:cNvPr id="496" name="Google Shape;496;p20" descr="Oval shape with WHO text inside." title="Graphic"/>
          <p:cNvSpPr/>
          <p:nvPr/>
        </p:nvSpPr>
        <p:spPr>
          <a:xfrm>
            <a:off x="3940772" y="1787358"/>
            <a:ext cx="1371600" cy="639763"/>
          </a:xfrm>
          <a:prstGeom prst="ellipse">
            <a:avLst/>
          </a:prstGeom>
          <a:solidFill>
            <a:schemeClr val="accent6">
              <a:alpha val="49803"/>
            </a:schemeClr>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000"/>
              <a:buFont typeface="Noto Sans Symbols"/>
              <a:buNone/>
            </a:pPr>
            <a:r>
              <a:rPr lang="fr-FR" sz="2400" b="1" i="0" u="none" strike="noStrike" cap="none" dirty="0">
                <a:solidFill>
                  <a:schemeClr val="dk1"/>
                </a:solidFill>
                <a:latin typeface="Arial"/>
                <a:ea typeface="Arial"/>
                <a:cs typeface="Arial"/>
                <a:sym typeface="Arial"/>
              </a:rPr>
              <a:t>OMS</a:t>
            </a:r>
            <a:endParaRPr sz="2400" b="0" i="0" u="none" strike="noStrike" cap="none" dirty="0">
              <a:solidFill>
                <a:schemeClr val="dk1"/>
              </a:solidFill>
              <a:latin typeface="Arial"/>
              <a:ea typeface="Arial"/>
              <a:cs typeface="Arial"/>
              <a:sym typeface="Arial"/>
            </a:endParaRPr>
          </a:p>
        </p:txBody>
      </p:sp>
      <p:sp>
        <p:nvSpPr>
          <p:cNvPr id="497" name="Google Shape;497;p20" descr="Oval shape with MOH text inside." title="Graphic"/>
          <p:cNvSpPr/>
          <p:nvPr/>
        </p:nvSpPr>
        <p:spPr>
          <a:xfrm>
            <a:off x="7161018" y="2974615"/>
            <a:ext cx="2065906" cy="901700"/>
          </a:xfrm>
          <a:prstGeom prst="ellipse">
            <a:avLst/>
          </a:prstGeom>
          <a:solidFill>
            <a:srgbClr val="FBCC93"/>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000"/>
              <a:buFont typeface="Noto Sans Symbols"/>
              <a:buNone/>
            </a:pPr>
            <a:r>
              <a:rPr lang="en-US" sz="1600" b="1" i="0" u="none" strike="noStrike" cap="none" dirty="0">
                <a:solidFill>
                  <a:schemeClr val="dk1"/>
                </a:solidFill>
                <a:latin typeface="Arial"/>
                <a:ea typeface="Arial"/>
                <a:cs typeface="Arial"/>
                <a:sym typeface="Arial"/>
              </a:rPr>
              <a:t>Min. Ag/Env</a:t>
            </a:r>
            <a:endParaRPr sz="1600" b="1" i="0" u="none" strike="noStrike" cap="none" dirty="0">
              <a:solidFill>
                <a:schemeClr val="dk1"/>
              </a:solidFill>
              <a:latin typeface="Arial"/>
              <a:ea typeface="Arial"/>
              <a:cs typeface="Arial"/>
              <a:sym typeface="Arial"/>
            </a:endParaRPr>
          </a:p>
        </p:txBody>
      </p:sp>
      <p:sp>
        <p:nvSpPr>
          <p:cNvPr id="498" name="Google Shape;498;p20" descr="Oval shaped graphic. No text inside." title="Graphic"/>
          <p:cNvSpPr/>
          <p:nvPr/>
        </p:nvSpPr>
        <p:spPr>
          <a:xfrm>
            <a:off x="7109338" y="5916410"/>
            <a:ext cx="576263" cy="366713"/>
          </a:xfrm>
          <a:prstGeom prst="ellipse">
            <a:avLst/>
          </a:prstGeom>
          <a:solidFill>
            <a:srgbClr val="FBCC93"/>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sp>
        <p:nvSpPr>
          <p:cNvPr id="499" name="Google Shape;499;p20" descr="Oval shaped graphic. No text inside." title="Graphic"/>
          <p:cNvSpPr/>
          <p:nvPr/>
        </p:nvSpPr>
        <p:spPr>
          <a:xfrm>
            <a:off x="7833051" y="5916410"/>
            <a:ext cx="576262" cy="366713"/>
          </a:xfrm>
          <a:prstGeom prst="ellipse">
            <a:avLst/>
          </a:prstGeom>
          <a:solidFill>
            <a:srgbClr val="FBCC93"/>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sp>
        <p:nvSpPr>
          <p:cNvPr id="500" name="Google Shape;500;p20" descr="Oval shaped graphic. No text inside." title="Graphic"/>
          <p:cNvSpPr/>
          <p:nvPr/>
        </p:nvSpPr>
        <p:spPr>
          <a:xfrm>
            <a:off x="8548200" y="5916410"/>
            <a:ext cx="576263" cy="366713"/>
          </a:xfrm>
          <a:prstGeom prst="ellipse">
            <a:avLst/>
          </a:prstGeom>
          <a:solidFill>
            <a:srgbClr val="FBCC93"/>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sp>
        <p:nvSpPr>
          <p:cNvPr id="501" name="Google Shape;501;p20" descr="WHO" title="Text"/>
          <p:cNvSpPr/>
          <p:nvPr/>
        </p:nvSpPr>
        <p:spPr>
          <a:xfrm>
            <a:off x="7910634" y="1901891"/>
            <a:ext cx="182807" cy="459100"/>
          </a:xfrm>
          <a:prstGeom prst="rect">
            <a:avLst/>
          </a:prstGeom>
          <a:noFill/>
          <a:ln w="12700" cap="flat" cmpd="sng">
            <a:solidFill>
              <a:schemeClr val="dk1"/>
            </a:solidFill>
            <a:prstDash val="solid"/>
            <a:miter lim="800000"/>
            <a:headEnd type="none" w="sm" len="sm"/>
            <a:tailEnd type="none" w="sm" len="sm"/>
          </a:ln>
        </p:spPr>
        <p:txBody>
          <a:bodyPr spcFirstLastPara="1" wrap="square" lIns="90475" tIns="44450" rIns="90475" bIns="44450" anchor="t" anchorCtr="0">
            <a:spAutoFit/>
          </a:bodyPr>
          <a:lstStyle/>
          <a:p>
            <a:pPr marL="0" marR="0" lvl="0" indent="0" algn="ctr" rtl="0">
              <a:lnSpc>
                <a:spcPct val="100000"/>
              </a:lnSpc>
              <a:spcBef>
                <a:spcPts val="0"/>
              </a:spcBef>
              <a:spcAft>
                <a:spcPts val="0"/>
              </a:spcAft>
              <a:buClr>
                <a:schemeClr val="dk1"/>
              </a:buClr>
              <a:buSzPts val="2400"/>
              <a:buFont typeface="Arial"/>
              <a:buNone/>
            </a:pPr>
            <a:endParaRPr sz="2400" b="1" i="0" u="none" strike="noStrike" cap="none">
              <a:solidFill>
                <a:schemeClr val="dk1"/>
              </a:solidFill>
              <a:latin typeface="Arial"/>
              <a:ea typeface="Arial"/>
              <a:cs typeface="Arial"/>
              <a:sym typeface="Arial"/>
            </a:endParaRPr>
          </a:p>
        </p:txBody>
      </p:sp>
      <p:sp>
        <p:nvSpPr>
          <p:cNvPr id="502" name="Google Shape;502;p20"/>
          <p:cNvSpPr/>
          <p:nvPr/>
        </p:nvSpPr>
        <p:spPr>
          <a:xfrm>
            <a:off x="5887299" y="3247658"/>
            <a:ext cx="975220" cy="441126"/>
          </a:xfrm>
          <a:prstGeom prst="leftRightArrow">
            <a:avLst>
              <a:gd name="adj1" fmla="val 50000"/>
              <a:gd name="adj2" fmla="val 50000"/>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chemeClr val="dk1"/>
              </a:solidFill>
              <a:latin typeface="Arial"/>
              <a:ea typeface="Arial"/>
              <a:cs typeface="Arial"/>
              <a:sym typeface="Arial"/>
            </a:endParaRPr>
          </a:p>
        </p:txBody>
      </p:sp>
      <p:sp>
        <p:nvSpPr>
          <p:cNvPr id="503" name="Google Shape;503;p20"/>
          <p:cNvSpPr/>
          <p:nvPr/>
        </p:nvSpPr>
        <p:spPr>
          <a:xfrm>
            <a:off x="5887299" y="5781006"/>
            <a:ext cx="975220" cy="441126"/>
          </a:xfrm>
          <a:prstGeom prst="leftRightArrow">
            <a:avLst>
              <a:gd name="adj1" fmla="val 50000"/>
              <a:gd name="adj2" fmla="val 50000"/>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chemeClr val="dk1"/>
              </a:solidFill>
              <a:latin typeface="Arial"/>
              <a:ea typeface="Arial"/>
              <a:cs typeface="Arial"/>
              <a:sym typeface="Arial"/>
            </a:endParaRPr>
          </a:p>
        </p:txBody>
      </p:sp>
      <p:sp>
        <p:nvSpPr>
          <p:cNvPr id="504" name="Google Shape;504;p20"/>
          <p:cNvSpPr/>
          <p:nvPr/>
        </p:nvSpPr>
        <p:spPr>
          <a:xfrm>
            <a:off x="5887299" y="1895639"/>
            <a:ext cx="975220" cy="441126"/>
          </a:xfrm>
          <a:prstGeom prst="leftRightArrow">
            <a:avLst>
              <a:gd name="adj1" fmla="val 50000"/>
              <a:gd name="adj2" fmla="val 50000"/>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chemeClr val="dk1"/>
              </a:solidFill>
              <a:latin typeface="Arial"/>
              <a:ea typeface="Arial"/>
              <a:cs typeface="Arial"/>
              <a:sym typeface="Arial"/>
            </a:endParaRPr>
          </a:p>
        </p:txBody>
      </p:sp>
      <p:sp>
        <p:nvSpPr>
          <p:cNvPr id="505" name="Google Shape;505;p20" descr="Oval shaped graphic. No text inside. " title="Graphic"/>
          <p:cNvSpPr/>
          <p:nvPr/>
        </p:nvSpPr>
        <p:spPr>
          <a:xfrm>
            <a:off x="7754938" y="4650574"/>
            <a:ext cx="869950" cy="473075"/>
          </a:xfrm>
          <a:prstGeom prst="ellipse">
            <a:avLst/>
          </a:prstGeom>
          <a:solidFill>
            <a:srgbClr val="FBCC93"/>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Noto Sans Symbols"/>
              <a:buNone/>
            </a:pPr>
            <a:endParaRPr sz="1800" b="0" i="0" u="none" strike="noStrike" cap="none">
              <a:solidFill>
                <a:schemeClr val="dk1"/>
              </a:solidFill>
              <a:latin typeface="Arial"/>
              <a:ea typeface="Arial"/>
              <a:cs typeface="Arial"/>
              <a:sym typeface="Arial"/>
            </a:endParaRPr>
          </a:p>
        </p:txBody>
      </p:sp>
      <p:cxnSp>
        <p:nvCxnSpPr>
          <p:cNvPr id="506" name="Google Shape;506;p20"/>
          <p:cNvCxnSpPr>
            <a:cxnSpLocks/>
            <a:stCxn id="496" idx="4"/>
            <a:endCxn id="485" idx="0"/>
          </p:cNvCxnSpPr>
          <p:nvPr/>
        </p:nvCxnSpPr>
        <p:spPr>
          <a:xfrm>
            <a:off x="4626572" y="2427121"/>
            <a:ext cx="0" cy="628208"/>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07" name="Google Shape;507;p20"/>
          <p:cNvCxnSpPr/>
          <p:nvPr/>
        </p:nvCxnSpPr>
        <p:spPr>
          <a:xfrm>
            <a:off x="8558153" y="5073973"/>
            <a:ext cx="350066" cy="856814"/>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08" name="Google Shape;508;p20"/>
          <p:cNvCxnSpPr>
            <a:stCxn id="486" idx="5"/>
            <a:endCxn id="487" idx="0"/>
          </p:cNvCxnSpPr>
          <p:nvPr/>
        </p:nvCxnSpPr>
        <p:spPr>
          <a:xfrm>
            <a:off x="4934146" y="5062110"/>
            <a:ext cx="523800" cy="854400"/>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09" name="Google Shape;509;p20"/>
          <p:cNvCxnSpPr>
            <a:stCxn id="486" idx="4"/>
            <a:endCxn id="489" idx="0"/>
          </p:cNvCxnSpPr>
          <p:nvPr/>
        </p:nvCxnSpPr>
        <p:spPr>
          <a:xfrm>
            <a:off x="4626572" y="5131390"/>
            <a:ext cx="0" cy="785100"/>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10" name="Google Shape;510;p20"/>
          <p:cNvCxnSpPr>
            <a:stCxn id="505" idx="4"/>
            <a:endCxn id="499" idx="0"/>
          </p:cNvCxnSpPr>
          <p:nvPr/>
        </p:nvCxnSpPr>
        <p:spPr>
          <a:xfrm flipH="1">
            <a:off x="8121182" y="5123649"/>
            <a:ext cx="68731" cy="792761"/>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11" name="Google Shape;511;p20"/>
          <p:cNvCxnSpPr>
            <a:stCxn id="505" idx="3"/>
            <a:endCxn id="498" idx="0"/>
          </p:cNvCxnSpPr>
          <p:nvPr/>
        </p:nvCxnSpPr>
        <p:spPr>
          <a:xfrm flipH="1">
            <a:off x="7397470" y="5054369"/>
            <a:ext cx="484869" cy="862041"/>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12" name="Google Shape;512;p20"/>
          <p:cNvCxnSpPr>
            <a:stCxn id="488" idx="0"/>
            <a:endCxn id="486" idx="3"/>
          </p:cNvCxnSpPr>
          <p:nvPr/>
        </p:nvCxnSpPr>
        <p:spPr>
          <a:xfrm rot="10800000" flipH="1">
            <a:off x="3800608" y="5062010"/>
            <a:ext cx="518400" cy="854400"/>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13" name="Google Shape;513;p20"/>
          <p:cNvCxnSpPr>
            <a:cxnSpLocks/>
            <a:stCxn id="485" idx="4"/>
            <a:endCxn id="486" idx="0"/>
          </p:cNvCxnSpPr>
          <p:nvPr/>
        </p:nvCxnSpPr>
        <p:spPr>
          <a:xfrm>
            <a:off x="4626572" y="3957029"/>
            <a:ext cx="0" cy="701286"/>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14" name="Google Shape;514;p20"/>
          <p:cNvCxnSpPr>
            <a:cxnSpLocks/>
            <a:stCxn id="497" idx="4"/>
            <a:endCxn id="505" idx="0"/>
          </p:cNvCxnSpPr>
          <p:nvPr/>
        </p:nvCxnSpPr>
        <p:spPr>
          <a:xfrm flipH="1">
            <a:off x="8189913" y="3876315"/>
            <a:ext cx="4058" cy="774259"/>
          </a:xfrm>
          <a:prstGeom prst="straightConnector1">
            <a:avLst/>
          </a:prstGeom>
          <a:noFill/>
          <a:ln w="57150" cap="flat" cmpd="sng">
            <a:solidFill>
              <a:schemeClr val="dk1"/>
            </a:solidFill>
            <a:prstDash val="solid"/>
            <a:miter lim="800000"/>
            <a:headEnd type="triangle" w="med" len="med"/>
            <a:tailEnd type="triangle" w="med" len="med"/>
          </a:ln>
        </p:spPr>
      </p:cxnSp>
      <p:cxnSp>
        <p:nvCxnSpPr>
          <p:cNvPr id="515" name="Google Shape;515;p20"/>
          <p:cNvCxnSpPr>
            <a:cxnSpLocks/>
            <a:stCxn id="516" idx="4"/>
            <a:endCxn id="497" idx="0"/>
          </p:cNvCxnSpPr>
          <p:nvPr/>
        </p:nvCxnSpPr>
        <p:spPr>
          <a:xfrm>
            <a:off x="8189914" y="2442801"/>
            <a:ext cx="4057" cy="531814"/>
          </a:xfrm>
          <a:prstGeom prst="straightConnector1">
            <a:avLst/>
          </a:prstGeom>
          <a:noFill/>
          <a:ln w="57150" cap="flat" cmpd="sng">
            <a:solidFill>
              <a:schemeClr val="dk1"/>
            </a:solidFill>
            <a:prstDash val="solid"/>
            <a:miter lim="800000"/>
            <a:headEnd type="triangle" w="med" len="med"/>
            <a:tailEnd type="triangle" w="med" len="med"/>
          </a:ln>
        </p:spPr>
      </p:cxnSp>
      <p:sp>
        <p:nvSpPr>
          <p:cNvPr id="516" name="Google Shape;516;p20" descr="Oval shape with WHO text inside." title="Graphic"/>
          <p:cNvSpPr/>
          <p:nvPr/>
        </p:nvSpPr>
        <p:spPr>
          <a:xfrm>
            <a:off x="7349117" y="1803038"/>
            <a:ext cx="1681593" cy="639763"/>
          </a:xfrm>
          <a:prstGeom prst="ellipse">
            <a:avLst/>
          </a:prstGeom>
          <a:solidFill>
            <a:srgbClr val="FBCC93"/>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000"/>
              <a:buFont typeface="Noto Sans Symbols"/>
              <a:buNone/>
            </a:pPr>
            <a:r>
              <a:rPr lang="fr-FR" sz="2400" b="1" i="0" u="none" strike="noStrike" cap="none" dirty="0">
                <a:solidFill>
                  <a:schemeClr val="dk1"/>
                </a:solidFill>
                <a:latin typeface="Arial"/>
                <a:ea typeface="Arial"/>
                <a:cs typeface="Arial"/>
                <a:sym typeface="Arial"/>
              </a:rPr>
              <a:t>WOAH</a:t>
            </a:r>
            <a:endParaRPr sz="2400" b="0" i="0" u="none" strike="noStrike" cap="none" dirty="0">
              <a:solidFill>
                <a:schemeClr val="dk1"/>
              </a:solidFill>
              <a:latin typeface="Arial"/>
              <a:ea typeface="Arial"/>
              <a:cs typeface="Arial"/>
              <a:sym typeface="Arial"/>
            </a:endParaRPr>
          </a:p>
        </p:txBody>
      </p:sp>
      <p:sp>
        <p:nvSpPr>
          <p:cNvPr id="517" name="Google Shape;517;p20"/>
          <p:cNvSpPr txBox="1"/>
          <p:nvPr/>
        </p:nvSpPr>
        <p:spPr>
          <a:xfrm>
            <a:off x="9544865" y="5533223"/>
            <a:ext cx="2103120" cy="646331"/>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fr-FR" sz="1800">
                <a:solidFill>
                  <a:schemeClr val="dk1"/>
                </a:solidFill>
                <a:latin typeface="Arial"/>
                <a:ea typeface="Arial"/>
                <a:cs typeface="Arial"/>
                <a:sym typeface="Arial"/>
              </a:rPr>
              <a:t>Vétérinaires, laboratoires</a:t>
            </a:r>
            <a:endParaRPr sz="1800">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21"/>
          <p:cNvSpPr/>
          <p:nvPr/>
        </p:nvSpPr>
        <p:spPr>
          <a:xfrm>
            <a:off x="1940031" y="4558027"/>
            <a:ext cx="2701105" cy="960367"/>
          </a:xfrm>
          <a:prstGeom prst="roundRect">
            <a:avLst>
              <a:gd name="adj" fmla="val 16667"/>
            </a:avLst>
          </a:prstGeom>
          <a:noFill/>
          <a:ln w="7620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22"/>
          <p:cNvSpPr txBox="1">
            <a:spLocks noGrp="1"/>
          </p:cNvSpPr>
          <p:nvPr>
            <p:ph type="body" idx="1"/>
          </p:nvPr>
        </p:nvSpPr>
        <p:spPr>
          <a:xfrm>
            <a:off x="838199" y="1478857"/>
            <a:ext cx="10952747"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La communication ferme la boucle de feedback du cycle </a:t>
            </a:r>
            <a:br>
              <a:rPr lang="fr-FR" dirty="0"/>
            </a:br>
            <a:r>
              <a:rPr lang="fr-FR" dirty="0"/>
              <a:t>de surveillance</a:t>
            </a:r>
            <a:endParaRPr dirty="0"/>
          </a:p>
          <a:p>
            <a:pPr marL="228600" lvl="0" indent="-228600" algn="l" rtl="0">
              <a:lnSpc>
                <a:spcPct val="100000"/>
              </a:lnSpc>
              <a:spcBef>
                <a:spcPts val="1000"/>
              </a:spcBef>
              <a:spcAft>
                <a:spcPts val="0"/>
              </a:spcAft>
              <a:buClr>
                <a:schemeClr val="dk1"/>
              </a:buClr>
              <a:buSzPts val="2800"/>
              <a:buChar char="•"/>
            </a:pPr>
            <a:r>
              <a:rPr lang="fr-FR" dirty="0"/>
              <a:t>L’audience inclut ceux qui fournissent les données, ceux qui peuvent agir sur les données et le public</a:t>
            </a:r>
            <a:endParaRPr dirty="0"/>
          </a:p>
          <a:p>
            <a:pPr marL="228600" lvl="0" indent="-228600" algn="l" rtl="0">
              <a:lnSpc>
                <a:spcPct val="100000"/>
              </a:lnSpc>
              <a:spcBef>
                <a:spcPts val="1000"/>
              </a:spcBef>
              <a:spcAft>
                <a:spcPts val="0"/>
              </a:spcAft>
              <a:buClr>
                <a:schemeClr val="dk1"/>
              </a:buClr>
              <a:buSzPts val="2800"/>
              <a:buChar char="•"/>
            </a:pPr>
            <a:r>
              <a:rPr lang="fr-FR" dirty="0"/>
              <a:t>Les avantages d'une communication régulière peuvent inclure l'amélioration du diagnostic, du rapport, de la bonne volonté, de l'identification des problèmes de qualité des données, de la prise de décision et des liens de communication en cas d'urgence</a:t>
            </a:r>
            <a:endParaRPr dirty="0"/>
          </a:p>
          <a:p>
            <a:pPr marL="228600" lvl="0" indent="-50800" algn="l" rtl="0">
              <a:lnSpc>
                <a:spcPct val="100000"/>
              </a:lnSpc>
              <a:spcBef>
                <a:spcPts val="1000"/>
              </a:spcBef>
              <a:spcAft>
                <a:spcPts val="0"/>
              </a:spcAft>
              <a:buClr>
                <a:schemeClr val="dk1"/>
              </a:buClr>
              <a:buSzPts val="2800"/>
              <a:buNone/>
            </a:pPr>
            <a:endParaRPr dirty="0"/>
          </a:p>
        </p:txBody>
      </p:sp>
      <p:sp>
        <p:nvSpPr>
          <p:cNvPr id="530" name="Google Shape;530;p2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Résumé</a:t>
            </a:r>
            <a:endParaRPr dirty="0">
              <a:latin typeface="Franklin Gothic Medium" panose="020B06030201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2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342900" lvl="1" indent="-342900" algn="l" rtl="0">
              <a:lnSpc>
                <a:spcPct val="100000"/>
              </a:lnSpc>
              <a:spcBef>
                <a:spcPts val="0"/>
              </a:spcBef>
              <a:spcAft>
                <a:spcPts val="0"/>
              </a:spcAft>
              <a:buClr>
                <a:schemeClr val="dk1"/>
              </a:buClr>
              <a:buSzPts val="2800"/>
              <a:buFont typeface="Arial"/>
              <a:buChar char="•"/>
            </a:pPr>
            <a:r>
              <a:rPr lang="fr-FR" sz="2800" dirty="0"/>
              <a:t>Expliquer les raisons du partage des informations de surveillance de la santé publique</a:t>
            </a:r>
            <a:endParaRPr dirty="0"/>
          </a:p>
          <a:p>
            <a:pPr marL="342900" lvl="1" indent="-342900" algn="l" rtl="0">
              <a:lnSpc>
                <a:spcPct val="100000"/>
              </a:lnSpc>
              <a:spcBef>
                <a:spcPts val="1700"/>
              </a:spcBef>
              <a:spcAft>
                <a:spcPts val="0"/>
              </a:spcAft>
              <a:buClr>
                <a:schemeClr val="dk1"/>
              </a:buClr>
              <a:buSzPts val="2800"/>
              <a:buFont typeface="Arial"/>
              <a:buChar char="•"/>
            </a:pPr>
            <a:r>
              <a:rPr lang="fr-FR" sz="2800" dirty="0"/>
              <a:t>Décrire le public cible des données de surveillance de </a:t>
            </a:r>
            <a:br>
              <a:rPr lang="fr-FR" sz="2800" dirty="0"/>
            </a:br>
            <a:r>
              <a:rPr lang="fr-FR" sz="2800" dirty="0"/>
              <a:t>la santé publique</a:t>
            </a:r>
            <a:endParaRPr dirty="0"/>
          </a:p>
          <a:p>
            <a:pPr marL="342900" lvl="1" indent="-342900" algn="l" rtl="0">
              <a:lnSpc>
                <a:spcPct val="100000"/>
              </a:lnSpc>
              <a:spcBef>
                <a:spcPts val="1700"/>
              </a:spcBef>
              <a:spcAft>
                <a:spcPts val="0"/>
              </a:spcAft>
              <a:buClr>
                <a:schemeClr val="dk1"/>
              </a:buClr>
              <a:buSzPts val="2800"/>
              <a:buFont typeface="Arial"/>
              <a:buChar char="•"/>
            </a:pPr>
            <a:r>
              <a:rPr lang="fr-FR" sz="2800" dirty="0"/>
              <a:t>Démontrer pourquoi les rapports périodiques sont une composante fondamentale des systèmes efficaces de surveillance de la santé publique</a:t>
            </a:r>
            <a:endParaRPr dirty="0"/>
          </a:p>
          <a:p>
            <a:pPr marL="342900" lvl="1" indent="-342900" algn="l" rtl="0">
              <a:lnSpc>
                <a:spcPct val="100000"/>
              </a:lnSpc>
              <a:spcBef>
                <a:spcPts val="1700"/>
              </a:spcBef>
              <a:spcAft>
                <a:spcPts val="0"/>
              </a:spcAft>
              <a:buClr>
                <a:schemeClr val="dk1"/>
              </a:buClr>
              <a:buSzPts val="2800"/>
              <a:buFont typeface="Arial"/>
              <a:buChar char="•"/>
            </a:pPr>
            <a:r>
              <a:rPr lang="fr-FR" sz="2800" dirty="0"/>
              <a:t>Identifier comment les ministères peuvent communiquer les données de surveillance et collaborer aux enquêtes dans le cadre de l'approche Une Seule Santé</a:t>
            </a:r>
            <a:endParaRPr dirty="0"/>
          </a:p>
          <a:p>
            <a:pPr marL="228600" lvl="0" indent="-50800" algn="l" rtl="0">
              <a:lnSpc>
                <a:spcPct val="100000"/>
              </a:lnSpc>
              <a:spcBef>
                <a:spcPts val="1000"/>
              </a:spcBef>
              <a:spcAft>
                <a:spcPts val="0"/>
              </a:spcAft>
              <a:buClr>
                <a:schemeClr val="dk1"/>
              </a:buClr>
              <a:buSzPts val="2800"/>
              <a:buNone/>
            </a:pPr>
            <a:endParaRPr dirty="0"/>
          </a:p>
        </p:txBody>
      </p:sp>
      <p:sp>
        <p:nvSpPr>
          <p:cNvPr id="537" name="Google Shape;537;p2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Révision des objectifs</a:t>
            </a:r>
            <a:endParaRPr dirty="0">
              <a:latin typeface="Franklin Gothic Medium" panose="020B06030201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
          <p:cNvSpPr/>
          <p:nvPr/>
        </p:nvSpPr>
        <p:spPr>
          <a:xfrm>
            <a:off x="1917239" y="4583056"/>
            <a:ext cx="2736964" cy="937137"/>
          </a:xfrm>
          <a:prstGeom prst="roundRect">
            <a:avLst>
              <a:gd name="adj" fmla="val 16667"/>
            </a:avLst>
          </a:prstGeom>
          <a:noFill/>
          <a:ln w="7620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
          <p:cNvSpPr txBox="1"/>
          <p:nvPr/>
        </p:nvSpPr>
        <p:spPr>
          <a:xfrm>
            <a:off x="112649" y="2520778"/>
            <a:ext cx="2074497" cy="2286000"/>
          </a:xfrm>
          <a:prstGeom prst="rect">
            <a:avLst/>
          </a:prstGeom>
          <a:noFill/>
          <a:ln>
            <a:noFill/>
          </a:ln>
        </p:spPr>
        <p:txBody>
          <a:bodyPr spcFirstLastPara="1" wrap="square" lIns="91425" tIns="45700" rIns="91425" bIns="45700" anchor="t" anchorCtr="0">
            <a:noAutofit/>
          </a:bodyPr>
          <a:lstStyle/>
          <a:p>
            <a:pPr marL="287338" marR="0" lvl="0" indent="-287338" algn="l" rtl="0">
              <a:spcBef>
                <a:spcPts val="0"/>
              </a:spcBef>
              <a:spcAft>
                <a:spcPts val="0"/>
              </a:spcAft>
              <a:buClr>
                <a:srgbClr val="00820C"/>
              </a:buClr>
              <a:buSzPts val="1800"/>
              <a:buFont typeface="Arial"/>
              <a:buChar char="•"/>
            </a:pPr>
            <a:r>
              <a:rPr lang="fr-FR" sz="1800" b="1" dirty="0">
                <a:solidFill>
                  <a:srgbClr val="00820C"/>
                </a:solidFill>
                <a:latin typeface="Arial"/>
                <a:ea typeface="Arial"/>
                <a:cs typeface="Arial"/>
                <a:sym typeface="Arial"/>
              </a:rPr>
              <a:t>Qui ?</a:t>
            </a:r>
            <a:endParaRPr dirty="0"/>
          </a:p>
          <a:p>
            <a:pPr marL="287338" marR="0" lvl="0" indent="-287338" algn="l" rtl="0">
              <a:spcBef>
                <a:spcPts val="360"/>
              </a:spcBef>
              <a:spcAft>
                <a:spcPts val="0"/>
              </a:spcAft>
              <a:buClr>
                <a:srgbClr val="00820C"/>
              </a:buClr>
              <a:buSzPts val="1800"/>
              <a:buFont typeface="Arial"/>
              <a:buChar char="•"/>
            </a:pPr>
            <a:r>
              <a:rPr lang="fr-FR" sz="1800" b="1" dirty="0">
                <a:solidFill>
                  <a:srgbClr val="00820C"/>
                </a:solidFill>
                <a:latin typeface="Arial"/>
                <a:ea typeface="Arial"/>
                <a:cs typeface="Arial"/>
                <a:sym typeface="Arial"/>
              </a:rPr>
              <a:t>Qu</a:t>
            </a:r>
            <a:r>
              <a:rPr lang="fr-FR" sz="1800" b="1" dirty="0">
                <a:solidFill>
                  <a:srgbClr val="00820C"/>
                </a:solidFill>
              </a:rPr>
              <a:t>oi</a:t>
            </a:r>
            <a:r>
              <a:rPr lang="fr-FR" sz="1800" b="1" dirty="0">
                <a:solidFill>
                  <a:srgbClr val="00820C"/>
                </a:solidFill>
                <a:latin typeface="Arial"/>
                <a:ea typeface="Arial"/>
                <a:cs typeface="Arial"/>
                <a:sym typeface="Arial"/>
              </a:rPr>
              <a:t>?</a:t>
            </a:r>
            <a:endParaRPr dirty="0"/>
          </a:p>
          <a:p>
            <a:pPr marL="287338" marR="0" lvl="0" indent="-287338" algn="l" rtl="0">
              <a:spcBef>
                <a:spcPts val="360"/>
              </a:spcBef>
              <a:spcAft>
                <a:spcPts val="0"/>
              </a:spcAft>
              <a:buClr>
                <a:srgbClr val="00820C"/>
              </a:buClr>
              <a:buSzPts val="1800"/>
              <a:buFont typeface="Arial"/>
              <a:buChar char="•"/>
            </a:pPr>
            <a:r>
              <a:rPr lang="fr-FR" sz="1800" b="1" dirty="0">
                <a:solidFill>
                  <a:srgbClr val="00820C"/>
                </a:solidFill>
                <a:latin typeface="Arial"/>
                <a:ea typeface="Arial"/>
                <a:cs typeface="Arial"/>
                <a:sym typeface="Arial"/>
              </a:rPr>
              <a:t>Comment ?</a:t>
            </a:r>
            <a:endParaRPr dirty="0"/>
          </a:p>
          <a:p>
            <a:pPr marL="287338" marR="0" lvl="0" indent="-287338" algn="l" rtl="0">
              <a:spcBef>
                <a:spcPts val="360"/>
              </a:spcBef>
              <a:spcAft>
                <a:spcPts val="0"/>
              </a:spcAft>
              <a:buClr>
                <a:srgbClr val="00820C"/>
              </a:buClr>
              <a:buSzPts val="1800"/>
              <a:buFont typeface="Arial"/>
              <a:buChar char="•"/>
            </a:pPr>
            <a:r>
              <a:rPr lang="fr-FR" sz="1800" b="1" dirty="0">
                <a:solidFill>
                  <a:srgbClr val="00820C"/>
                </a:solidFill>
                <a:latin typeface="Arial"/>
                <a:ea typeface="Arial"/>
                <a:cs typeface="Arial"/>
                <a:sym typeface="Arial"/>
              </a:rPr>
              <a:t>Quand ?</a:t>
            </a:r>
            <a:endParaRPr dirty="0"/>
          </a:p>
          <a:p>
            <a:pPr marL="287338" marR="0" lvl="0" indent="-287338" algn="l" rtl="0">
              <a:spcBef>
                <a:spcPts val="360"/>
              </a:spcBef>
              <a:spcAft>
                <a:spcPts val="0"/>
              </a:spcAft>
              <a:buClr>
                <a:srgbClr val="00820C"/>
              </a:buClr>
              <a:buSzPts val="1800"/>
              <a:buFont typeface="Arial"/>
              <a:buChar char="•"/>
            </a:pPr>
            <a:r>
              <a:rPr lang="fr-FR" sz="1800" b="1" dirty="0">
                <a:solidFill>
                  <a:srgbClr val="00820C"/>
                </a:solidFill>
                <a:latin typeface="Arial"/>
                <a:ea typeface="Arial"/>
                <a:cs typeface="Arial"/>
                <a:sym typeface="Arial"/>
              </a:rPr>
              <a:t>À quelle fréquence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
          <p:cNvSpPr txBox="1">
            <a:spLocks noGrp="1"/>
          </p:cNvSpPr>
          <p:nvPr>
            <p:ph type="body" idx="1"/>
          </p:nvPr>
        </p:nvSpPr>
        <p:spPr>
          <a:xfrm>
            <a:off x="838200" y="1478857"/>
            <a:ext cx="113538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fr-FR" sz="2400" noProof="0" dirty="0"/>
              <a:t>Structures sanitaires</a:t>
            </a:r>
            <a:endParaRPr lang="fr-FR" noProof="0" dirty="0"/>
          </a:p>
          <a:p>
            <a:pPr marL="228600" lvl="0" indent="-228600" algn="l" rtl="0">
              <a:lnSpc>
                <a:spcPct val="100000"/>
              </a:lnSpc>
              <a:spcBef>
                <a:spcPts val="1000"/>
              </a:spcBef>
              <a:spcAft>
                <a:spcPts val="0"/>
              </a:spcAft>
              <a:buClr>
                <a:schemeClr val="dk1"/>
              </a:buClr>
              <a:buSzPts val="2400"/>
              <a:buChar char="•"/>
            </a:pPr>
            <a:r>
              <a:rPr lang="fr-FR" sz="2400" dirty="0"/>
              <a:t>Réseau de laboratoires de santé publique</a:t>
            </a:r>
            <a:endParaRPr dirty="0"/>
          </a:p>
          <a:p>
            <a:pPr marL="228600" lvl="0" indent="-228600" algn="l" rtl="0">
              <a:lnSpc>
                <a:spcPct val="100000"/>
              </a:lnSpc>
              <a:spcBef>
                <a:spcPts val="1000"/>
              </a:spcBef>
              <a:spcAft>
                <a:spcPts val="0"/>
              </a:spcAft>
              <a:buClr>
                <a:schemeClr val="dk1"/>
              </a:buClr>
              <a:buSzPts val="2400"/>
              <a:buChar char="•"/>
            </a:pPr>
            <a:r>
              <a:rPr lang="fr-CA" sz="2400" dirty="0"/>
              <a:t>Structures sanitaires des districts</a:t>
            </a:r>
            <a:endParaRPr lang="fr-CA" dirty="0"/>
          </a:p>
          <a:p>
            <a:pPr marL="228600" lvl="0" indent="-228600">
              <a:spcBef>
                <a:spcPts val="1000"/>
              </a:spcBef>
              <a:buSzPts val="2400"/>
            </a:pPr>
            <a:r>
              <a:rPr lang="fr-CA" sz="2400" dirty="0"/>
              <a:t>Structures sanitaires des provinces/régions/états</a:t>
            </a:r>
            <a:endParaRPr lang="fr-CA" dirty="0"/>
          </a:p>
          <a:p>
            <a:pPr marL="228600" lvl="0" indent="-228600" algn="l" rtl="0">
              <a:lnSpc>
                <a:spcPct val="100000"/>
              </a:lnSpc>
              <a:spcBef>
                <a:spcPts val="1000"/>
              </a:spcBef>
              <a:spcAft>
                <a:spcPts val="0"/>
              </a:spcAft>
              <a:buClr>
                <a:schemeClr val="dk1"/>
              </a:buClr>
              <a:buSzPts val="2400"/>
              <a:buChar char="•"/>
            </a:pPr>
            <a:r>
              <a:rPr lang="fr-FR" sz="2400" dirty="0"/>
              <a:t>Ministères de la Santé, de l’Agriculture, </a:t>
            </a:r>
            <a:br>
              <a:rPr lang="fr-FR" sz="2400" dirty="0"/>
            </a:br>
            <a:r>
              <a:rPr lang="fr-FR" sz="2400" dirty="0"/>
              <a:t>de l’Environnement, etc.</a:t>
            </a:r>
            <a:endParaRPr sz="2400" dirty="0"/>
          </a:p>
          <a:p>
            <a:pPr marL="685800" lvl="1" indent="-228600" algn="l" rtl="0">
              <a:lnSpc>
                <a:spcPct val="100000"/>
              </a:lnSpc>
              <a:spcBef>
                <a:spcPts val="1000"/>
              </a:spcBef>
              <a:spcAft>
                <a:spcPts val="0"/>
              </a:spcAft>
              <a:buSzPts val="2200"/>
              <a:buChar char="▪"/>
            </a:pPr>
            <a:r>
              <a:rPr lang="fr-FR" sz="2200" dirty="0"/>
              <a:t>Gestionnaires de programmes </a:t>
            </a:r>
            <a:endParaRPr dirty="0"/>
          </a:p>
          <a:p>
            <a:pPr marL="685800" lvl="1" indent="-228600" algn="l" rtl="0">
              <a:lnSpc>
                <a:spcPct val="100000"/>
              </a:lnSpc>
              <a:spcBef>
                <a:spcPts val="1000"/>
              </a:spcBef>
              <a:spcAft>
                <a:spcPts val="0"/>
              </a:spcAft>
              <a:buSzPts val="2200"/>
              <a:buChar char="▪"/>
            </a:pPr>
            <a:r>
              <a:rPr lang="fr-FR" sz="2200" dirty="0"/>
              <a:t>Décideurs</a:t>
            </a:r>
            <a:endParaRPr dirty="0"/>
          </a:p>
          <a:p>
            <a:pPr marL="228600" lvl="0" indent="-228600" algn="l" rtl="0">
              <a:lnSpc>
                <a:spcPct val="100000"/>
              </a:lnSpc>
              <a:spcBef>
                <a:spcPts val="1000"/>
              </a:spcBef>
              <a:spcAft>
                <a:spcPts val="0"/>
              </a:spcAft>
              <a:buClr>
                <a:schemeClr val="dk1"/>
              </a:buClr>
              <a:buSzPts val="2400"/>
              <a:buChar char="•"/>
            </a:pPr>
            <a:r>
              <a:rPr lang="fr-FR" sz="2400" dirty="0"/>
              <a:t>Organisations non gouvernementales et internationales</a:t>
            </a:r>
            <a:endParaRPr dirty="0"/>
          </a:p>
          <a:p>
            <a:pPr marL="228600" lvl="0" indent="-228600" algn="l" rtl="0">
              <a:lnSpc>
                <a:spcPct val="100000"/>
              </a:lnSpc>
              <a:spcBef>
                <a:spcPts val="1000"/>
              </a:spcBef>
              <a:spcAft>
                <a:spcPts val="0"/>
              </a:spcAft>
              <a:buClr>
                <a:schemeClr val="dk1"/>
              </a:buClr>
              <a:buSzPts val="2400"/>
              <a:buChar char="•"/>
            </a:pPr>
            <a:r>
              <a:rPr lang="fr-FR" sz="2400" dirty="0"/>
              <a:t>Grand public/communauté</a:t>
            </a:r>
            <a:endParaRPr dirty="0"/>
          </a:p>
          <a:p>
            <a:pPr marL="0" lvl="0" indent="0" algn="l" rtl="0">
              <a:lnSpc>
                <a:spcPct val="100000"/>
              </a:lnSpc>
              <a:spcBef>
                <a:spcPts val="1000"/>
              </a:spcBef>
              <a:spcAft>
                <a:spcPts val="0"/>
              </a:spcAft>
              <a:buClr>
                <a:schemeClr val="dk1"/>
              </a:buClr>
              <a:buSzPts val="2800"/>
              <a:buNone/>
            </a:pPr>
            <a:endParaRPr dirty="0"/>
          </a:p>
        </p:txBody>
      </p:sp>
      <p:sp>
        <p:nvSpPr>
          <p:cNvPr id="312" name="Google Shape;312;p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lvl="0"/>
            <a:r>
              <a:rPr lang="fr-FR" dirty="0">
                <a:latin typeface="Franklin Gothic Medium" panose="020B0603020102020204" pitchFamily="34" charset="0"/>
              </a:rPr>
              <a:t> Avec qui communiquer ? </a:t>
            </a:r>
            <a:endParaRPr dirty="0">
              <a:latin typeface="Franklin Gothic Medium" panose="020B0603020102020204" pitchFamily="34" charset="0"/>
            </a:endParaRPr>
          </a:p>
        </p:txBody>
      </p:sp>
      <p:sp>
        <p:nvSpPr>
          <p:cNvPr id="313" name="Google Shape;313;p5"/>
          <p:cNvSpPr/>
          <p:nvPr/>
        </p:nvSpPr>
        <p:spPr>
          <a:xfrm flipH="1">
            <a:off x="6842364" y="1478857"/>
            <a:ext cx="470284" cy="830997"/>
          </a:xfrm>
          <a:prstGeom prst="leftBrace">
            <a:avLst>
              <a:gd name="adj1" fmla="val 8333"/>
              <a:gd name="adj2" fmla="val 50000"/>
            </a:avLst>
          </a:prstGeom>
          <a:noFill/>
          <a:ln w="38100" cap="flat" cmpd="sng">
            <a:solidFill>
              <a:srgbClr val="0082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314" name="Google Shape;314;p5"/>
          <p:cNvSpPr txBox="1"/>
          <p:nvPr/>
        </p:nvSpPr>
        <p:spPr>
          <a:xfrm>
            <a:off x="6842364" y="1386569"/>
            <a:ext cx="3290979"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b="1" dirty="0">
                <a:solidFill>
                  <a:srgbClr val="00820C"/>
                </a:solidFill>
                <a:latin typeface="Arial"/>
                <a:ea typeface="Arial"/>
                <a:cs typeface="Arial"/>
                <a:sym typeface="Arial"/>
              </a:rPr>
              <a:t>Fournisseurs de données</a:t>
            </a:r>
            <a:endParaRPr dirty="0"/>
          </a:p>
        </p:txBody>
      </p:sp>
      <p:sp>
        <p:nvSpPr>
          <p:cNvPr id="315" name="Google Shape;315;p5"/>
          <p:cNvSpPr/>
          <p:nvPr/>
        </p:nvSpPr>
        <p:spPr>
          <a:xfrm flipH="1">
            <a:off x="8725460" y="2508848"/>
            <a:ext cx="1344706" cy="3220809"/>
          </a:xfrm>
          <a:prstGeom prst="leftBrace">
            <a:avLst>
              <a:gd name="adj1" fmla="val 8333"/>
              <a:gd name="adj2" fmla="val 47553"/>
            </a:avLst>
          </a:prstGeom>
          <a:noFill/>
          <a:ln w="38100" cap="flat" cmpd="sng">
            <a:solidFill>
              <a:srgbClr val="0082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dk1"/>
              </a:solidFill>
              <a:latin typeface="Arial"/>
              <a:ea typeface="Arial"/>
              <a:cs typeface="Arial"/>
              <a:sym typeface="Arial"/>
            </a:endParaRPr>
          </a:p>
        </p:txBody>
      </p:sp>
      <p:sp>
        <p:nvSpPr>
          <p:cNvPr id="316" name="Google Shape;316;p5"/>
          <p:cNvSpPr txBox="1"/>
          <p:nvPr/>
        </p:nvSpPr>
        <p:spPr>
          <a:xfrm>
            <a:off x="9894794" y="3798511"/>
            <a:ext cx="1973356"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b="1">
                <a:solidFill>
                  <a:srgbClr val="00820C"/>
                </a:solidFill>
                <a:latin typeface="Arial"/>
                <a:ea typeface="Arial"/>
                <a:cs typeface="Arial"/>
                <a:sym typeface="Arial"/>
              </a:rPr>
              <a:t>Décideurs</a:t>
            </a:r>
            <a:endParaRPr/>
          </a:p>
        </p:txBody>
      </p:sp>
      <p:sp>
        <p:nvSpPr>
          <p:cNvPr id="317" name="Google Shape;317;p5"/>
          <p:cNvSpPr/>
          <p:nvPr/>
        </p:nvSpPr>
        <p:spPr>
          <a:xfrm flipH="1">
            <a:off x="4962576" y="5729657"/>
            <a:ext cx="523824" cy="671143"/>
          </a:xfrm>
          <a:prstGeom prst="leftBrace">
            <a:avLst>
              <a:gd name="adj1" fmla="val 8333"/>
              <a:gd name="adj2" fmla="val 50000"/>
            </a:avLst>
          </a:prstGeom>
          <a:noFill/>
          <a:ln w="38100" cap="flat" cmpd="sng">
            <a:solidFill>
              <a:srgbClr val="0082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318" name="Google Shape;318;p5"/>
          <p:cNvSpPr txBox="1"/>
          <p:nvPr/>
        </p:nvSpPr>
        <p:spPr>
          <a:xfrm>
            <a:off x="5194483" y="5652829"/>
            <a:ext cx="1771762"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400" b="1">
                <a:solidFill>
                  <a:srgbClr val="00820C"/>
                </a:solidFill>
                <a:latin typeface="Arial"/>
                <a:ea typeface="Arial"/>
                <a:cs typeface="Arial"/>
                <a:sym typeface="Arial"/>
              </a:rPr>
              <a:t>Grand public</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1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1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1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1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1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6"/>
          <p:cNvSpPr txBox="1">
            <a:spLocks noGrp="1"/>
          </p:cNvSpPr>
          <p:nvPr>
            <p:ph type="body" idx="1"/>
          </p:nvPr>
        </p:nvSpPr>
        <p:spPr>
          <a:xfrm>
            <a:off x="838200" y="1478850"/>
            <a:ext cx="5683624" cy="48960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Synthèse régulière des données de surveillance des maladies</a:t>
            </a:r>
            <a:endParaRPr dirty="0"/>
          </a:p>
          <a:p>
            <a:pPr marL="228600" lvl="0" indent="-228600" algn="l" rtl="0">
              <a:lnSpc>
                <a:spcPct val="100000"/>
              </a:lnSpc>
              <a:spcBef>
                <a:spcPts val="1800"/>
              </a:spcBef>
              <a:spcAft>
                <a:spcPts val="0"/>
              </a:spcAft>
              <a:buClr>
                <a:schemeClr val="dk1"/>
              </a:buClr>
              <a:buSzPts val="2800"/>
              <a:buChar char="•"/>
            </a:pPr>
            <a:r>
              <a:rPr lang="fr-FR" dirty="0"/>
              <a:t>Alertes sur les flambées épidémies et autres événements inhabituels</a:t>
            </a:r>
            <a:endParaRPr dirty="0"/>
          </a:p>
          <a:p>
            <a:pPr marL="228600" lvl="0" indent="-228600" algn="l" rtl="0">
              <a:lnSpc>
                <a:spcPct val="100000"/>
              </a:lnSpc>
              <a:spcBef>
                <a:spcPts val="1800"/>
              </a:spcBef>
              <a:spcAft>
                <a:spcPts val="0"/>
              </a:spcAft>
              <a:buClr>
                <a:schemeClr val="dk1"/>
              </a:buClr>
              <a:buSzPts val="2800"/>
              <a:buChar char="•"/>
            </a:pPr>
            <a:r>
              <a:rPr lang="fr-FR" dirty="0"/>
              <a:t>Feedback de suivi et d'évaluation</a:t>
            </a:r>
            <a:endParaRPr dirty="0"/>
          </a:p>
          <a:p>
            <a:pPr marL="228600" lvl="0" indent="-228600" algn="l" rtl="0">
              <a:lnSpc>
                <a:spcPct val="100000"/>
              </a:lnSpc>
              <a:spcBef>
                <a:spcPts val="1800"/>
              </a:spcBef>
              <a:spcAft>
                <a:spcPts val="0"/>
              </a:spcAft>
              <a:buClr>
                <a:schemeClr val="dk1"/>
              </a:buClr>
              <a:buSzPts val="2800"/>
              <a:buChar char="•"/>
            </a:pPr>
            <a:r>
              <a:rPr lang="fr-FR" dirty="0"/>
              <a:t>Changements dans la notification des maladies</a:t>
            </a:r>
            <a:endParaRPr dirty="0"/>
          </a:p>
        </p:txBody>
      </p:sp>
      <p:sp>
        <p:nvSpPr>
          <p:cNvPr id="325" name="Google Shape;325;p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lvl="0"/>
            <a:r>
              <a:rPr lang="fr-FR" dirty="0">
                <a:latin typeface="Franklin Gothic Medium" panose="020B0603020102020204" pitchFamily="34" charset="0"/>
              </a:rPr>
              <a:t>Quoi communiquer ?</a:t>
            </a:r>
            <a:endParaRPr dirty="0">
              <a:latin typeface="Franklin Gothic Medium" panose="020B0603020102020204" pitchFamily="34" charset="0"/>
            </a:endParaRPr>
          </a:p>
        </p:txBody>
      </p:sp>
      <p:pic>
        <p:nvPicPr>
          <p:cNvPr id="326" name="Google Shape;326;p6" descr="A group of people sitting outside&#10;&#10;Description automatically generated with medium confidence"/>
          <p:cNvPicPr preferRelativeResize="0"/>
          <p:nvPr/>
        </p:nvPicPr>
        <p:blipFill rotWithShape="1">
          <a:blip r:embed="rId3">
            <a:alphaModFix/>
          </a:blip>
          <a:srcRect/>
          <a:stretch/>
        </p:blipFill>
        <p:spPr>
          <a:xfrm>
            <a:off x="6674106" y="2318580"/>
            <a:ext cx="5179756" cy="2959861"/>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600"/>
              <a:buChar char="•"/>
            </a:pPr>
            <a:r>
              <a:rPr lang="fr-FR" sz="2600" dirty="0"/>
              <a:t>Téléphone</a:t>
            </a:r>
            <a:endParaRPr dirty="0"/>
          </a:p>
          <a:p>
            <a:pPr marL="228600" lvl="0" indent="-228600" algn="l" rtl="0">
              <a:lnSpc>
                <a:spcPct val="100000"/>
              </a:lnSpc>
              <a:spcBef>
                <a:spcPts val="800"/>
              </a:spcBef>
              <a:spcAft>
                <a:spcPts val="0"/>
              </a:spcAft>
              <a:buClr>
                <a:schemeClr val="dk1"/>
              </a:buClr>
              <a:buSzPts val="2600"/>
              <a:buChar char="•"/>
            </a:pPr>
            <a:r>
              <a:rPr lang="fr-FR" sz="2600" dirty="0"/>
              <a:t>Texte/SMS/WhatsApp</a:t>
            </a:r>
            <a:endParaRPr sz="2600" dirty="0"/>
          </a:p>
          <a:p>
            <a:pPr marL="228600" lvl="0" indent="-228600" algn="l" rtl="0">
              <a:lnSpc>
                <a:spcPct val="100000"/>
              </a:lnSpc>
              <a:spcBef>
                <a:spcPts val="800"/>
              </a:spcBef>
              <a:spcAft>
                <a:spcPts val="0"/>
              </a:spcAft>
              <a:buClr>
                <a:schemeClr val="dk1"/>
              </a:buClr>
              <a:buSzPts val="2600"/>
              <a:buChar char="•"/>
            </a:pPr>
            <a:r>
              <a:rPr lang="fr-FR" sz="2600" dirty="0"/>
              <a:t>Papier</a:t>
            </a:r>
            <a:endParaRPr dirty="0"/>
          </a:p>
          <a:p>
            <a:pPr marL="228600" lvl="0" indent="-228600" algn="l" rtl="0">
              <a:lnSpc>
                <a:spcPct val="100000"/>
              </a:lnSpc>
              <a:spcBef>
                <a:spcPts val="800"/>
              </a:spcBef>
              <a:spcAft>
                <a:spcPts val="0"/>
              </a:spcAft>
              <a:buClr>
                <a:schemeClr val="dk1"/>
              </a:buClr>
              <a:buSzPts val="2600"/>
              <a:buChar char="•"/>
            </a:pPr>
            <a:r>
              <a:rPr lang="fr-FR" sz="2600" dirty="0"/>
              <a:t>Courriel</a:t>
            </a:r>
            <a:endParaRPr dirty="0"/>
          </a:p>
          <a:p>
            <a:pPr marL="228600" lvl="0" indent="-228600" algn="l" rtl="0">
              <a:lnSpc>
                <a:spcPct val="100000"/>
              </a:lnSpc>
              <a:spcBef>
                <a:spcPts val="800"/>
              </a:spcBef>
              <a:spcAft>
                <a:spcPts val="0"/>
              </a:spcAft>
              <a:buClr>
                <a:schemeClr val="dk1"/>
              </a:buClr>
              <a:buSzPts val="2600"/>
              <a:buChar char="•"/>
            </a:pPr>
            <a:r>
              <a:rPr lang="fr-FR" sz="2600" dirty="0"/>
              <a:t>Rapports de situation (SITREPS)</a:t>
            </a:r>
            <a:endParaRPr dirty="0"/>
          </a:p>
          <a:p>
            <a:pPr marL="0" lvl="0" indent="0" algn="l" rtl="0">
              <a:lnSpc>
                <a:spcPct val="100000"/>
              </a:lnSpc>
              <a:spcBef>
                <a:spcPts val="800"/>
              </a:spcBef>
              <a:spcAft>
                <a:spcPts val="0"/>
              </a:spcAft>
              <a:buClr>
                <a:schemeClr val="dk1"/>
              </a:buClr>
              <a:buSzPts val="2800"/>
              <a:buNone/>
            </a:pPr>
            <a:endParaRPr dirty="0"/>
          </a:p>
        </p:txBody>
      </p:sp>
      <p:sp>
        <p:nvSpPr>
          <p:cNvPr id="333" name="Google Shape;333;p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Comment communiquer ?</a:t>
            </a:r>
            <a:endParaRPr dirty="0">
              <a:latin typeface="Franklin Gothic Medium" panose="020B0603020102020204" pitchFamily="34" charset="0"/>
            </a:endParaRPr>
          </a:p>
        </p:txBody>
      </p:sp>
      <p:sp>
        <p:nvSpPr>
          <p:cNvPr id="334" name="Google Shape;334;p7"/>
          <p:cNvSpPr txBox="1"/>
          <p:nvPr/>
        </p:nvSpPr>
        <p:spPr>
          <a:xfrm>
            <a:off x="6484417" y="1478857"/>
            <a:ext cx="5157787" cy="2860116"/>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600"/>
              <a:buFont typeface="Arial"/>
              <a:buChar char="•"/>
            </a:pPr>
            <a:r>
              <a:rPr lang="fr-FR" sz="2600" dirty="0">
                <a:solidFill>
                  <a:schemeClr val="dk1"/>
                </a:solidFill>
                <a:latin typeface="Arial"/>
                <a:ea typeface="Arial"/>
                <a:cs typeface="Arial"/>
                <a:sym typeface="Arial"/>
              </a:rPr>
              <a:t>Communiqué de presse</a:t>
            </a:r>
            <a:endParaRPr dirty="0"/>
          </a:p>
          <a:p>
            <a:pPr marL="228600" marR="0" lvl="0" indent="-228600" algn="l" rtl="0">
              <a:lnSpc>
                <a:spcPct val="90000"/>
              </a:lnSpc>
              <a:spcBef>
                <a:spcPts val="1300"/>
              </a:spcBef>
              <a:spcAft>
                <a:spcPts val="0"/>
              </a:spcAft>
              <a:buClr>
                <a:schemeClr val="dk1"/>
              </a:buClr>
              <a:buSzPts val="2600"/>
              <a:buFont typeface="Arial"/>
              <a:buChar char="•"/>
            </a:pPr>
            <a:r>
              <a:rPr lang="fr-FR" sz="2600" dirty="0">
                <a:solidFill>
                  <a:schemeClr val="dk1"/>
                </a:solidFill>
                <a:latin typeface="Arial"/>
                <a:ea typeface="Arial"/>
                <a:cs typeface="Arial"/>
                <a:sym typeface="Arial"/>
              </a:rPr>
              <a:t>Affichage sur le site web</a:t>
            </a:r>
            <a:endParaRPr dirty="0"/>
          </a:p>
          <a:p>
            <a:pPr marL="228600" marR="0" lvl="0" indent="-228600" algn="l" rtl="0">
              <a:lnSpc>
                <a:spcPct val="90000"/>
              </a:lnSpc>
              <a:spcBef>
                <a:spcPts val="1300"/>
              </a:spcBef>
              <a:spcAft>
                <a:spcPts val="0"/>
              </a:spcAft>
              <a:buClr>
                <a:schemeClr val="dk1"/>
              </a:buClr>
              <a:buSzPts val="2600"/>
              <a:buFont typeface="Arial"/>
              <a:buChar char="•"/>
            </a:pPr>
            <a:r>
              <a:rPr lang="fr-FR" sz="2600" dirty="0">
                <a:solidFill>
                  <a:schemeClr val="dk1"/>
                </a:solidFill>
                <a:latin typeface="Arial"/>
                <a:ea typeface="Arial"/>
                <a:cs typeface="Arial"/>
                <a:sym typeface="Arial"/>
              </a:rPr>
              <a:t>Médias sociaux</a:t>
            </a:r>
            <a:endParaRPr sz="2600" dirty="0">
              <a:solidFill>
                <a:schemeClr val="dk1"/>
              </a:solidFill>
              <a:latin typeface="Arial"/>
              <a:ea typeface="Arial"/>
              <a:cs typeface="Arial"/>
              <a:sym typeface="Arial"/>
            </a:endParaRPr>
          </a:p>
          <a:p>
            <a:pPr marL="228600" marR="0" lvl="0" indent="-228600" algn="l" rtl="0">
              <a:lnSpc>
                <a:spcPct val="90000"/>
              </a:lnSpc>
              <a:spcBef>
                <a:spcPts val="1300"/>
              </a:spcBef>
              <a:spcAft>
                <a:spcPts val="0"/>
              </a:spcAft>
              <a:buClr>
                <a:schemeClr val="dk1"/>
              </a:buClr>
              <a:buSzPts val="2600"/>
              <a:buFont typeface="Arial"/>
              <a:buChar char="•"/>
            </a:pPr>
            <a:r>
              <a:rPr lang="fr-FR" sz="2600" dirty="0">
                <a:solidFill>
                  <a:schemeClr val="dk1"/>
                </a:solidFill>
                <a:latin typeface="Arial"/>
                <a:ea typeface="Arial"/>
                <a:cs typeface="Arial"/>
                <a:sym typeface="Arial"/>
              </a:rPr>
              <a:t>Soumission en ligne</a:t>
            </a:r>
            <a:endParaRPr dirty="0"/>
          </a:p>
          <a:p>
            <a:pPr marL="228600" marR="0" lvl="0" indent="-228600" algn="l" rtl="0">
              <a:lnSpc>
                <a:spcPct val="90000"/>
              </a:lnSpc>
              <a:spcBef>
                <a:spcPts val="1300"/>
              </a:spcBef>
              <a:spcAft>
                <a:spcPts val="0"/>
              </a:spcAft>
              <a:buClr>
                <a:schemeClr val="dk1"/>
              </a:buClr>
              <a:buSzPts val="2600"/>
              <a:buFont typeface="Arial"/>
              <a:buChar char="•"/>
            </a:pPr>
            <a:r>
              <a:rPr lang="fr-FR" sz="2600" dirty="0">
                <a:solidFill>
                  <a:schemeClr val="dk1"/>
                </a:solidFill>
                <a:latin typeface="Arial"/>
                <a:ea typeface="Arial"/>
                <a:cs typeface="Arial"/>
                <a:sym typeface="Arial"/>
              </a:rPr>
              <a:t>Face à face</a:t>
            </a:r>
            <a:endParaRPr dirty="0"/>
          </a:p>
          <a:p>
            <a:pPr marL="228600" marR="0" lvl="0" indent="-63500" algn="l" rtl="0">
              <a:lnSpc>
                <a:spcPct val="90000"/>
              </a:lnSpc>
              <a:spcBef>
                <a:spcPts val="1300"/>
              </a:spcBef>
              <a:spcAft>
                <a:spcPts val="0"/>
              </a:spcAft>
              <a:buClr>
                <a:schemeClr val="dk1"/>
              </a:buClr>
              <a:buSzPts val="2600"/>
              <a:buFont typeface="Arial"/>
              <a:buNone/>
            </a:pPr>
            <a:endParaRPr sz="2600" dirty="0">
              <a:solidFill>
                <a:schemeClr val="dk1"/>
              </a:solidFill>
              <a:latin typeface="Arial"/>
              <a:ea typeface="Arial"/>
              <a:cs typeface="Arial"/>
              <a:sym typeface="Arial"/>
            </a:endParaRPr>
          </a:p>
          <a:p>
            <a:pPr marL="0" marR="0" lvl="0" indent="0" algn="l" rtl="0">
              <a:lnSpc>
                <a:spcPct val="90000"/>
              </a:lnSpc>
              <a:spcBef>
                <a:spcPts val="1300"/>
              </a:spcBef>
              <a:spcAft>
                <a:spcPts val="0"/>
              </a:spcAft>
              <a:buClr>
                <a:schemeClr val="dk1"/>
              </a:buClr>
              <a:buSzPts val="2600"/>
              <a:buFont typeface="Arial"/>
              <a:buNone/>
            </a:pPr>
            <a:endParaRPr sz="2600" dirty="0">
              <a:solidFill>
                <a:schemeClr val="dk1"/>
              </a:solidFill>
              <a:latin typeface="Arial"/>
              <a:ea typeface="Arial"/>
              <a:cs typeface="Arial"/>
              <a:sym typeface="Arial"/>
            </a:endParaRPr>
          </a:p>
        </p:txBody>
      </p:sp>
      <p:pic>
        <p:nvPicPr>
          <p:cNvPr id="335" name="Google Shape;335;p7" descr="Speaker phone with solid fill"/>
          <p:cNvPicPr preferRelativeResize="0"/>
          <p:nvPr/>
        </p:nvPicPr>
        <p:blipFill rotWithShape="1">
          <a:blip r:embed="rId3">
            <a:alphaModFix/>
          </a:blip>
          <a:srcRect/>
          <a:stretch/>
        </p:blipFill>
        <p:spPr>
          <a:xfrm>
            <a:off x="838200" y="4487699"/>
            <a:ext cx="1371600" cy="1371600"/>
          </a:xfrm>
          <a:prstGeom prst="rect">
            <a:avLst/>
          </a:prstGeom>
          <a:noFill/>
          <a:ln>
            <a:noFill/>
          </a:ln>
        </p:spPr>
      </p:pic>
      <p:pic>
        <p:nvPicPr>
          <p:cNvPr id="336" name="Google Shape;336;p7" descr="Smart Phone with solid fill"/>
          <p:cNvPicPr preferRelativeResize="0"/>
          <p:nvPr/>
        </p:nvPicPr>
        <p:blipFill rotWithShape="1">
          <a:blip r:embed="rId4">
            <a:alphaModFix/>
          </a:blip>
          <a:srcRect/>
          <a:stretch/>
        </p:blipFill>
        <p:spPr>
          <a:xfrm>
            <a:off x="2382728" y="5178205"/>
            <a:ext cx="1371600" cy="1371600"/>
          </a:xfrm>
          <a:prstGeom prst="rect">
            <a:avLst/>
          </a:prstGeom>
          <a:noFill/>
          <a:ln>
            <a:noFill/>
          </a:ln>
        </p:spPr>
      </p:pic>
      <p:pic>
        <p:nvPicPr>
          <p:cNvPr id="337" name="Google Shape;337;p7" descr="Envelope with solid fill"/>
          <p:cNvPicPr preferRelativeResize="0"/>
          <p:nvPr/>
        </p:nvPicPr>
        <p:blipFill rotWithShape="1">
          <a:blip r:embed="rId5">
            <a:alphaModFix/>
          </a:blip>
          <a:srcRect/>
          <a:stretch/>
        </p:blipFill>
        <p:spPr>
          <a:xfrm>
            <a:off x="9982200" y="4272039"/>
            <a:ext cx="1371600" cy="1371600"/>
          </a:xfrm>
          <a:prstGeom prst="rect">
            <a:avLst/>
          </a:prstGeom>
          <a:noFill/>
          <a:ln>
            <a:noFill/>
          </a:ln>
        </p:spPr>
      </p:pic>
      <p:pic>
        <p:nvPicPr>
          <p:cNvPr id="338" name="Google Shape;338;p7" descr="Mailbox with solid fill"/>
          <p:cNvPicPr preferRelativeResize="0"/>
          <p:nvPr/>
        </p:nvPicPr>
        <p:blipFill rotWithShape="1">
          <a:blip r:embed="rId6">
            <a:alphaModFix/>
          </a:blip>
          <a:srcRect/>
          <a:stretch/>
        </p:blipFill>
        <p:spPr>
          <a:xfrm>
            <a:off x="5310187" y="5192653"/>
            <a:ext cx="1371600" cy="1371600"/>
          </a:xfrm>
          <a:prstGeom prst="rect">
            <a:avLst/>
          </a:prstGeom>
          <a:noFill/>
          <a:ln>
            <a:noFill/>
          </a:ln>
        </p:spPr>
      </p:pic>
      <p:pic>
        <p:nvPicPr>
          <p:cNvPr id="339" name="Google Shape;339;p7" descr="Laptop with solid fill"/>
          <p:cNvPicPr preferRelativeResize="0"/>
          <p:nvPr/>
        </p:nvPicPr>
        <p:blipFill rotWithShape="1">
          <a:blip r:embed="rId7">
            <a:alphaModFix/>
          </a:blip>
          <a:srcRect/>
          <a:stretch/>
        </p:blipFill>
        <p:spPr>
          <a:xfrm>
            <a:off x="8478072" y="5195795"/>
            <a:ext cx="1371600" cy="1371600"/>
          </a:xfrm>
          <a:prstGeom prst="rect">
            <a:avLst/>
          </a:prstGeom>
          <a:noFill/>
          <a:ln>
            <a:noFill/>
          </a:ln>
        </p:spPr>
      </p:pic>
      <p:pic>
        <p:nvPicPr>
          <p:cNvPr id="340" name="Google Shape;340;p7" descr="Document with solid fill"/>
          <p:cNvPicPr preferRelativeResize="0"/>
          <p:nvPr/>
        </p:nvPicPr>
        <p:blipFill rotWithShape="1">
          <a:blip r:embed="rId8">
            <a:alphaModFix/>
          </a:blip>
          <a:srcRect/>
          <a:stretch/>
        </p:blipFill>
        <p:spPr>
          <a:xfrm>
            <a:off x="6973945" y="4272039"/>
            <a:ext cx="1371600" cy="1371600"/>
          </a:xfrm>
          <a:prstGeom prst="rect">
            <a:avLst/>
          </a:prstGeom>
          <a:noFill/>
          <a:ln>
            <a:noFill/>
          </a:ln>
        </p:spPr>
      </p:pic>
      <p:pic>
        <p:nvPicPr>
          <p:cNvPr id="341" name="Google Shape;341;p7" descr="Chat bubble with solid fill"/>
          <p:cNvPicPr preferRelativeResize="0"/>
          <p:nvPr/>
        </p:nvPicPr>
        <p:blipFill rotWithShape="1">
          <a:blip r:embed="rId9">
            <a:alphaModFix/>
          </a:blip>
          <a:srcRect/>
          <a:stretch/>
        </p:blipFill>
        <p:spPr>
          <a:xfrm>
            <a:off x="3947098" y="4487699"/>
            <a:ext cx="1371600" cy="1371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Hebdomadairement</a:t>
            </a:r>
            <a:endParaRPr dirty="0"/>
          </a:p>
          <a:p>
            <a:pPr marL="228600" lvl="0" indent="-228600" algn="l" rtl="0">
              <a:lnSpc>
                <a:spcPct val="100000"/>
              </a:lnSpc>
              <a:spcBef>
                <a:spcPts val="1100"/>
              </a:spcBef>
              <a:spcAft>
                <a:spcPts val="0"/>
              </a:spcAft>
              <a:buClr>
                <a:schemeClr val="dk1"/>
              </a:buClr>
              <a:buSzPts val="2800"/>
              <a:buChar char="•"/>
            </a:pPr>
            <a:r>
              <a:rPr lang="fr-FR" dirty="0"/>
              <a:t>Mensuellement</a:t>
            </a:r>
            <a:endParaRPr dirty="0"/>
          </a:p>
          <a:p>
            <a:pPr marL="228600" lvl="0" indent="-228600" algn="l" rtl="0">
              <a:lnSpc>
                <a:spcPct val="100000"/>
              </a:lnSpc>
              <a:spcBef>
                <a:spcPts val="1100"/>
              </a:spcBef>
              <a:spcAft>
                <a:spcPts val="0"/>
              </a:spcAft>
              <a:buClr>
                <a:schemeClr val="dk1"/>
              </a:buClr>
              <a:buSzPts val="2800"/>
              <a:buChar char="•"/>
            </a:pPr>
            <a:r>
              <a:rPr lang="fr-FR" dirty="0"/>
              <a:t>Annuellement</a:t>
            </a:r>
            <a:endParaRPr dirty="0"/>
          </a:p>
          <a:p>
            <a:pPr marL="228600" lvl="0" indent="-228600" algn="l" rtl="0">
              <a:lnSpc>
                <a:spcPct val="100000"/>
              </a:lnSpc>
              <a:spcBef>
                <a:spcPts val="1100"/>
              </a:spcBef>
              <a:spcAft>
                <a:spcPts val="0"/>
              </a:spcAft>
              <a:buClr>
                <a:schemeClr val="dk1"/>
              </a:buClr>
              <a:buSzPts val="2800"/>
              <a:buChar char="•"/>
            </a:pPr>
            <a:r>
              <a:rPr lang="fr-FR" dirty="0"/>
              <a:t>Immédiatement </a:t>
            </a:r>
            <a:endParaRPr dirty="0"/>
          </a:p>
          <a:p>
            <a:pPr marL="228600" lvl="0" indent="-228600" algn="l" rtl="0">
              <a:lnSpc>
                <a:spcPct val="100000"/>
              </a:lnSpc>
              <a:spcBef>
                <a:spcPts val="1100"/>
              </a:spcBef>
              <a:spcAft>
                <a:spcPts val="0"/>
              </a:spcAft>
              <a:buClr>
                <a:schemeClr val="dk1"/>
              </a:buClr>
              <a:buSzPts val="2800"/>
              <a:buChar char="•"/>
            </a:pPr>
            <a:r>
              <a:rPr lang="fr-FR" dirty="0"/>
              <a:t>Lors d'une intervention d'urgence de santé publique</a:t>
            </a:r>
            <a:endParaRPr dirty="0"/>
          </a:p>
          <a:p>
            <a:pPr marL="228600" lvl="0" indent="-228600" algn="l" rtl="0">
              <a:lnSpc>
                <a:spcPct val="100000"/>
              </a:lnSpc>
              <a:spcBef>
                <a:spcPts val="1100"/>
              </a:spcBef>
              <a:spcAft>
                <a:spcPts val="0"/>
              </a:spcAft>
              <a:buClr>
                <a:schemeClr val="dk1"/>
              </a:buClr>
              <a:buSzPts val="2800"/>
              <a:buChar char="•"/>
            </a:pPr>
            <a:r>
              <a:rPr lang="fr-FR" dirty="0"/>
              <a:t>Lorsqu'un événement préoccupant est détecté, tel qu'une nouvelle maladie ou une zoonose</a:t>
            </a:r>
            <a:endParaRPr dirty="0"/>
          </a:p>
          <a:p>
            <a:pPr marL="228600" lvl="0" indent="-50800" algn="l" rtl="0">
              <a:lnSpc>
                <a:spcPct val="100000"/>
              </a:lnSpc>
              <a:spcBef>
                <a:spcPts val="1100"/>
              </a:spcBef>
              <a:spcAft>
                <a:spcPts val="0"/>
              </a:spcAft>
              <a:buClr>
                <a:schemeClr val="dk1"/>
              </a:buClr>
              <a:buSzPts val="2800"/>
              <a:buNone/>
            </a:pPr>
            <a:endParaRPr dirty="0"/>
          </a:p>
          <a:p>
            <a:pPr marL="228600" lvl="0" indent="-50800" algn="l" rtl="0">
              <a:lnSpc>
                <a:spcPct val="100000"/>
              </a:lnSpc>
              <a:spcBef>
                <a:spcPts val="1000"/>
              </a:spcBef>
              <a:spcAft>
                <a:spcPts val="0"/>
              </a:spcAft>
              <a:buClr>
                <a:schemeClr val="dk1"/>
              </a:buClr>
              <a:buSzPts val="2800"/>
              <a:buNone/>
            </a:pPr>
            <a:endParaRPr dirty="0"/>
          </a:p>
        </p:txBody>
      </p:sp>
      <p:sp>
        <p:nvSpPr>
          <p:cNvPr id="348" name="Google Shape;348;p8"/>
          <p:cNvSpPr txBox="1">
            <a:spLocks noGrp="1"/>
          </p:cNvSpPr>
          <p:nvPr>
            <p:ph type="title"/>
          </p:nvPr>
        </p:nvSpPr>
        <p:spPr>
          <a:xfrm>
            <a:off x="838199" y="457200"/>
            <a:ext cx="10937789" cy="800100"/>
          </a:xfrm>
          <a:prstGeom prst="rect">
            <a:avLst/>
          </a:prstGeom>
          <a:noFill/>
          <a:ln>
            <a:noFill/>
          </a:ln>
        </p:spPr>
        <p:txBody>
          <a:bodyPr spcFirstLastPara="1" wrap="square" lIns="91425" tIns="45700" rIns="91425" bIns="45700" anchor="t" anchorCtr="0">
            <a:noAutofit/>
          </a:bodyPr>
          <a:lstStyle/>
          <a:p>
            <a:pPr lvl="0"/>
            <a:r>
              <a:rPr lang="fr-FR" dirty="0">
                <a:latin typeface="Franklin Gothic Medium" panose="020B0603020102020204" pitchFamily="34" charset="0"/>
              </a:rPr>
              <a:t>Quand communiquer et à quelle fréquence ?</a:t>
            </a:r>
            <a:endParaRPr dirty="0">
              <a:latin typeface="Franklin Gothic Medium" panose="020B06030201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9"/>
          <p:cNvSpPr txBox="1">
            <a:spLocks noGrp="1"/>
          </p:cNvSpPr>
          <p:nvPr>
            <p:ph type="body" idx="1"/>
          </p:nvPr>
        </p:nvSpPr>
        <p:spPr>
          <a:xfrm>
            <a:off x="838200" y="1478857"/>
            <a:ext cx="11113736"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Montre des modèles, des tendances, des changements inattendus</a:t>
            </a:r>
            <a:endParaRPr dirty="0"/>
          </a:p>
          <a:p>
            <a:pPr marL="228600" lvl="0" indent="-228600" algn="l" rtl="0">
              <a:lnSpc>
                <a:spcPct val="100000"/>
              </a:lnSpc>
              <a:spcBef>
                <a:spcPts val="1100"/>
              </a:spcBef>
              <a:spcAft>
                <a:spcPts val="0"/>
              </a:spcAft>
              <a:buClr>
                <a:schemeClr val="dk1"/>
              </a:buClr>
              <a:buSzPts val="2800"/>
              <a:buChar char="•"/>
            </a:pPr>
            <a:r>
              <a:rPr lang="fr-FR" dirty="0"/>
              <a:t>Démontre que le district (vous) examine et valorise les données</a:t>
            </a:r>
            <a:endParaRPr dirty="0"/>
          </a:p>
          <a:p>
            <a:pPr marL="228600" lvl="0" indent="-228600" algn="l" rtl="0">
              <a:lnSpc>
                <a:spcPct val="100000"/>
              </a:lnSpc>
              <a:spcBef>
                <a:spcPts val="1100"/>
              </a:spcBef>
              <a:spcAft>
                <a:spcPts val="0"/>
              </a:spcAft>
              <a:buClr>
                <a:schemeClr val="dk1"/>
              </a:buClr>
              <a:buSzPts val="2800"/>
              <a:buChar char="•"/>
            </a:pPr>
            <a:r>
              <a:rPr lang="fr-FR" dirty="0"/>
              <a:t>La transparence favorise la bonne volonté</a:t>
            </a:r>
            <a:endParaRPr dirty="0"/>
          </a:p>
          <a:p>
            <a:pPr marL="228600" lvl="0" indent="-228600" algn="l" rtl="0">
              <a:lnSpc>
                <a:spcPct val="100000"/>
              </a:lnSpc>
              <a:spcBef>
                <a:spcPts val="1100"/>
              </a:spcBef>
              <a:spcAft>
                <a:spcPts val="0"/>
              </a:spcAft>
              <a:buClr>
                <a:schemeClr val="dk1"/>
              </a:buClr>
              <a:buSzPts val="2800"/>
              <a:buChar char="•"/>
            </a:pPr>
            <a:r>
              <a:rPr lang="fr-FR" dirty="0"/>
              <a:t>Peut identifier des problèmes de qualité des données</a:t>
            </a:r>
            <a:endParaRPr dirty="0"/>
          </a:p>
          <a:p>
            <a:pPr marL="228600" lvl="0" indent="-228600" algn="l" rtl="0">
              <a:lnSpc>
                <a:spcPct val="100000"/>
              </a:lnSpc>
              <a:spcBef>
                <a:spcPts val="1100"/>
              </a:spcBef>
              <a:spcAft>
                <a:spcPts val="0"/>
              </a:spcAft>
              <a:buClr>
                <a:schemeClr val="dk1"/>
              </a:buClr>
              <a:buSzPts val="2800"/>
              <a:buChar char="•"/>
            </a:pPr>
            <a:r>
              <a:rPr lang="fr-FR" dirty="0"/>
              <a:t>Fournit des données pour la planification des programmes</a:t>
            </a:r>
            <a:endParaRPr dirty="0"/>
          </a:p>
          <a:p>
            <a:pPr marL="228600" lvl="0" indent="-228600" algn="l" rtl="0">
              <a:lnSpc>
                <a:spcPct val="100000"/>
              </a:lnSpc>
              <a:spcBef>
                <a:spcPts val="1100"/>
              </a:spcBef>
              <a:spcAft>
                <a:spcPts val="0"/>
              </a:spcAft>
              <a:buClr>
                <a:schemeClr val="dk1"/>
              </a:buClr>
              <a:buSzPts val="2800"/>
              <a:buChar char="•"/>
            </a:pPr>
            <a:r>
              <a:rPr lang="fr-FR" dirty="0"/>
              <a:t>Établit des liens pour la communication d'urgence </a:t>
            </a:r>
            <a:endParaRPr dirty="0"/>
          </a:p>
          <a:p>
            <a:pPr marL="0" lvl="0" indent="0" algn="l" rtl="0">
              <a:lnSpc>
                <a:spcPct val="100000"/>
              </a:lnSpc>
              <a:spcBef>
                <a:spcPts val="1100"/>
              </a:spcBef>
              <a:spcAft>
                <a:spcPts val="0"/>
              </a:spcAft>
              <a:buClr>
                <a:schemeClr val="dk1"/>
              </a:buClr>
              <a:buSzPts val="2800"/>
              <a:buNone/>
            </a:pPr>
            <a:endParaRPr dirty="0"/>
          </a:p>
        </p:txBody>
      </p:sp>
      <p:sp>
        <p:nvSpPr>
          <p:cNvPr id="355" name="Google Shape;355;p9"/>
          <p:cNvSpPr txBox="1">
            <a:spLocks noGrp="1"/>
          </p:cNvSpPr>
          <p:nvPr>
            <p:ph type="title"/>
          </p:nvPr>
        </p:nvSpPr>
        <p:spPr>
          <a:xfrm>
            <a:off x="838199" y="457200"/>
            <a:ext cx="11234351"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300"/>
              <a:buFont typeface="Libre Franklin Medium"/>
              <a:buNone/>
            </a:pPr>
            <a:r>
              <a:rPr lang="fr-FR" sz="4300" dirty="0">
                <a:latin typeface="Franklin Gothic Medium" panose="020B0603020102020204" pitchFamily="34" charset="0"/>
              </a:rPr>
              <a:t>Les avantages d'une communication régulière</a:t>
            </a:r>
            <a:endParaRPr dirty="0">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4.A.01.01_FETPF3.0_PPT_Theme_French_2024_11_25">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bb9bf150f5f4c3e4586b1db79c7db240">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0b79479a1b04779b18bbda5c464a46e3"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Props1.xml><?xml version="1.0" encoding="utf-8"?>
<ds:datastoreItem xmlns:ds="http://schemas.openxmlformats.org/officeDocument/2006/customXml" ds:itemID="{B88DBCC9-2045-4954-9539-6D01CBE756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ff0146-47b4-4d51-8c1c-03266fcd63a2"/>
    <ds:schemaRef ds:uri="cd03f174-a395-49eb-8ee9-8d943e22f40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11B9491-AF4B-4EF3-ADA5-B4924DDBD05E}">
  <ds:schemaRefs>
    <ds:schemaRef ds:uri="http://schemas.microsoft.com/sharepoint/v3/contenttype/forms"/>
  </ds:schemaRefs>
</ds:datastoreItem>
</file>

<file path=customXml/itemProps3.xml><?xml version="1.0" encoding="utf-8"?>
<ds:datastoreItem xmlns:ds="http://schemas.openxmlformats.org/officeDocument/2006/customXml" ds:itemID="{2DAC60BC-02FD-44D2-AC70-859CC9EEB286}">
  <ds:schemaRefs>
    <ds:schemaRef ds:uri="http://www.w3.org/XML/1998/namespace"/>
    <ds:schemaRef ds:uri="http://purl.org/dc/terms/"/>
    <ds:schemaRef ds:uri="http://purl.org/dc/dcmitype/"/>
    <ds:schemaRef ds:uri="52ff0146-47b4-4d51-8c1c-03266fcd63a2"/>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cd03f174-a395-49eb-8ee9-8d943e22f4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216</TotalTime>
  <Words>5142</Words>
  <Application>Microsoft Office PowerPoint</Application>
  <PresentationFormat>Widescreen</PresentationFormat>
  <Paragraphs>396</Paragraphs>
  <Slides>23</Slides>
  <Notes>23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3" baseType="lpstr">
      <vt:lpstr>Arial</vt:lpstr>
      <vt:lpstr>Calibri</vt:lpstr>
      <vt:lpstr>Courier New</vt:lpstr>
      <vt:lpstr>Franklin Gothic Medium</vt:lpstr>
      <vt:lpstr>Libre Franklin Medium</vt:lpstr>
      <vt:lpstr>Noto Sans Symbols</vt:lpstr>
      <vt:lpstr>Times New Roman</vt:lpstr>
      <vt:lpstr>Wingdings</vt:lpstr>
      <vt:lpstr>4.A.01.01_FETPF3.0_PPT_Theme_French_2024_11_25</vt:lpstr>
      <vt:lpstr>Microsoft Word Document</vt:lpstr>
      <vt:lpstr>PowerPoint Presentation</vt:lpstr>
      <vt:lpstr>PowerPoint Presentation</vt:lpstr>
      <vt:lpstr>PowerPoint Presentation</vt:lpstr>
      <vt:lpstr>PowerPoint Presentation</vt:lpstr>
      <vt:lpstr> Avec qui communiquer ? </vt:lpstr>
      <vt:lpstr>Quoi communiquer ?</vt:lpstr>
      <vt:lpstr>Comment communiquer ?</vt:lpstr>
      <vt:lpstr>Quand communiquer et à quelle fréquence ?</vt:lpstr>
      <vt:lpstr>Les avantages d'une communication régulière</vt:lpstr>
      <vt:lpstr>Communication de routine</vt:lpstr>
      <vt:lpstr>Les communications au service  de la préparation</vt:lpstr>
      <vt:lpstr>Une Seule Santé (1/2)</vt:lpstr>
      <vt:lpstr>Une Seule Santé (2/2)</vt:lpstr>
      <vt:lpstr>Communications ciblées </vt:lpstr>
      <vt:lpstr>Communiquer des informations</vt:lpstr>
      <vt:lpstr>Communiquer des informations : Partie 1 (1/3)</vt:lpstr>
      <vt:lpstr>Communiquer des informations : Partie 1 (2/3)</vt:lpstr>
      <vt:lpstr>Communiquer des informations : Partie 1 (3/3)</vt:lpstr>
      <vt:lpstr>Communiquer des informations : Partie 2</vt:lpstr>
      <vt:lpstr>Flux d'information entre les secteurs </vt:lpstr>
      <vt:lpstr>PowerPoint Presentation</vt:lpstr>
      <vt:lpstr>Résumé</vt:lpstr>
      <vt:lpstr>Révision des objectifs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Richard C. Dicker</dc:creator>
  <cp:lastModifiedBy>Baskerville, Kristin (CDC/GHC/DGHP)</cp:lastModifiedBy>
  <cp:revision>14</cp:revision>
  <dcterms:created xsi:type="dcterms:W3CDTF">2005-08-29T16:54:09Z</dcterms:created>
  <dcterms:modified xsi:type="dcterms:W3CDTF">2025-11-21T18:54:16Z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2021-05-20T22:23:13Z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96e292a7-8c4f-4ee2-a64e-5ab25d03fdcc</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